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O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80939" autoAdjust="0"/>
  </p:normalViewPr>
  <p:slideViewPr>
    <p:cSldViewPr>
      <p:cViewPr>
        <p:scale>
          <a:sx n="70" d="100"/>
          <a:sy n="70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3632A-9237-47BE-B928-34C6864D4D71}" type="datetimeFigureOut">
              <a:rPr lang="en-US" smtClean="0"/>
              <a:pPr/>
              <a:t>07/17/2013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6B164-BED0-4008-966D-552A7BA72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5400"/>
            <a:ext cx="7772400" cy="2232025"/>
          </a:xfrm>
        </p:spPr>
        <p:txBody>
          <a:bodyPr>
            <a:normAutofit/>
          </a:bodyPr>
          <a:lstStyle>
            <a:lvl1pPr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343399"/>
            <a:ext cx="7772400" cy="1032155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Title of Workshop, Date, Venue</a:t>
            </a:r>
            <a:endParaRPr lang="en-US" dirty="0"/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72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>
            <a:lvl1pPr algn="l">
              <a:defRPr lang="en-US" sz="3600" b="1" kern="1200" spc="-5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305" y="5855677"/>
            <a:ext cx="127709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94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>
            <a:lvl1pPr marL="0" indent="0" eaLnBrk="1" hangingPunct="1"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eaLnBrk="1" hangingPunct="1"/>
            <a:r>
              <a:rPr lang="en-US" sz="4000" b="1" dirty="0" smtClean="0">
                <a:solidFill>
                  <a:srgbClr val="0070C0"/>
                </a:solidFill>
              </a:rPr>
              <a:t>Click to add “THANK YOU!”</a:t>
            </a:r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7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rgbClr val="63A537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4406" y="64164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924800" cy="2232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r>
              <a:rPr lang="ca-ES" sz="24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តួនាទីនៃផែនការសកម្មភាពប្រែប្រួលអាកាសធាតុ និងក្របខ័ណ្ឌហិរញ្ញប្បទាន ក្នុងការអនុវត្ត</a:t>
            </a:r>
            <a:r>
              <a:rPr lang="en-US" sz="24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 </a:t>
            </a:r>
            <a:r>
              <a:rPr lang="km-KH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ផែនការយុទ្ធ</a:t>
            </a:r>
            <a:r>
              <a:rPr lang="en-U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􀂴</a:t>
            </a:r>
            <a:r>
              <a:rPr lang="km-KH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សាស្ត្រអភិវឌ្ឍន៍ជាតិ</a:t>
            </a:r>
            <a:r>
              <a:rPr lang="en-U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 </a:t>
            </a:r>
            <a:r>
              <a:rPr lang="km-KH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(</a:t>
            </a:r>
            <a:r>
              <a:rPr lang="en-U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NSDP</a:t>
            </a:r>
            <a:r>
              <a:rPr lang="km-KH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)</a:t>
            </a:r>
            <a:r>
              <a:rPr lang="en-U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 </a:t>
            </a:r>
            <a:r>
              <a:rPr lang="km-KH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២០១៤</a:t>
            </a:r>
            <a:r>
              <a:rPr lang="en-U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-</a:t>
            </a:r>
            <a:r>
              <a:rPr lang="km-KH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១៨</a:t>
            </a:r>
            <a:r>
              <a:rPr lang="en-U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 </a:t>
            </a:r>
            <a:r>
              <a:rPr lang="ca-ES" sz="24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និងផែនការយុទ្ធសាស្រ្តប្រែប្រួលអាកាសធាតុកម្ពុ</a:t>
            </a:r>
            <a:r>
              <a:rPr lang="ca-ES" sz="24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ជា</a:t>
            </a:r>
            <a:r>
              <a:rPr lang="ca-ES" sz="2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2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ca-ES" sz="2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2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km-KH" sz="20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លោក</a:t>
            </a:r>
            <a:r>
              <a:rPr lang="en-US" sz="20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បណ្ឌិត</a:t>
            </a:r>
            <a:r>
              <a:rPr lang="en-US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ទិន</a:t>
            </a:r>
            <a:r>
              <a:rPr lang="en-US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ពន្លក</a:t>
            </a:r>
            <a: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/>
            </a:r>
            <a:b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</a:br>
            <a: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អគ្គនាយករង ក្រសួងបរិស្ថា</a:t>
            </a:r>
            <a:r>
              <a:rPr lang="km-KH" sz="20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</a:t>
            </a:r>
            <a:endParaRPr lang="en-US" sz="2000" b="0" spc="-5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hmer OS Muol Light" pitchFamily="2" charset="0"/>
              <a:ea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0321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សិក្ខាសាលាចាប់ផ្តើមការរៀបចំក្របខណ្ឌហិរញ្ញប្បទានប្រែប្រួលអាកាសធាតុ </a:t>
            </a:r>
            <a:r>
              <a:rPr lang="en-US" sz="1800" dirty="0"/>
              <a:t>(CCFF)</a:t>
            </a:r>
            <a:r>
              <a:rPr lang="km-KH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</a:t>
            </a: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ផែនការសកម្មភាពឆ្លើយតបនឹងការប្រែប្រួលអាកាសធាតុ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នៅតាមក្រសួង-ស្ថាប័នពាក់</a:t>
            </a:r>
            <a:r>
              <a:rPr lang="km-KH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ព័ន្ធ</a:t>
            </a:r>
            <a:r>
              <a:rPr lang="en-US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800" dirty="0"/>
              <a:t>(CCAP)</a:t>
            </a:r>
            <a:endParaRPr lang="km-KH" sz="1800" dirty="0"/>
          </a:p>
          <a:p>
            <a:pPr>
              <a:lnSpc>
                <a:spcPct val="150000"/>
              </a:lnSpc>
            </a:pPr>
            <a:r>
              <a:rPr lang="en-US" sz="17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ថ្ងៃ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ទី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១១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ខែ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កក្កដា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ឆ្នាំ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២០១៣</a:t>
            </a:r>
          </a:p>
          <a:p>
            <a:pPr>
              <a:lnSpc>
                <a:spcPct val="150000"/>
              </a:lnSpc>
            </a:pPr>
            <a:r>
              <a:rPr lang="ca-ES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សណ្ឋាគារ </a:t>
            </a:r>
            <a:r>
              <a:rPr lang="ca-E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ហ៊ីម៉ាវ៉ារី ភ្នំពេញ</a:t>
            </a:r>
            <a:endParaRPr lang="en-US" sz="17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en-US" sz="17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8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សូមអរគុណ!</a:t>
            </a:r>
            <a:endParaRPr lang="en-US" sz="48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ការប្រែប្រួលអាកាសធាតុ​ នៅក្នុងរបៀបវារៈអភិវឌ្ឍន៍កម្ពុជា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កម្ពុជាស្ថិតក្នុងចំណោមប្រទេសចំនួន ១០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ដែលងាយរងគ្រោះជាងគេនៅចំពោះមុខការប្រែប្រួលអាកាសធាតុ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ឥទ្ធិពលរំពឹងទុកពីការប្រែប្រួលអាកាសធាតុរួមមាន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៖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កំណើនភាពញឹកញាប់នៃព្រឹត្តិការណ៍ធាតុអាកាសកំណាច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(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ខ្យល់ព្យុះ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ទឹកជំនន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់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គ្រោះរាំងស្ងួត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)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ការប្រែប្រួលរបបទឹកភ្លៀង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និងការប្រែប្រួលរដូវ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កំណើនសីតុណ្ហភាព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កំណើនកំពស់ទឹកសមុទ្រ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អាចមានឥទ្ធិពលមកលើកំណើនសេដ្ឋកិច្ច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បញ្ហានេះបង្កជាការប្រឈមនៃការអភិវឌ្ឍនៅតាមតំបន់និងវិស័យនានា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។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វិស័យគន្លឹះ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កំពុងមានវត្តមាន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ក្នុងថ្ងៃនេះ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។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នៅក្នុងតំបន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់/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វិស័យខ្លះ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ការប្រែប្រួលអាកាសធាតុ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ក៏អាចផ្តល់ឱកាសសម្រាប់ការអភិវឌ្ឍផងដែរ</a:t>
            </a:r>
            <a:endParaRPr lang="en-US" sz="17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500"/>
              </a:spcBef>
              <a:buNone/>
            </a:pPr>
            <a:r>
              <a:rPr lang="en-US" sz="1700" dirty="0">
                <a:solidFill>
                  <a:srgbClr val="0070C0"/>
                </a:solidFill>
                <a:sym typeface="Wingdings" pitchFamily="2" charset="2"/>
              </a:rPr>
              <a:t>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ប្រការសំខាន់</a:t>
            </a:r>
            <a:r>
              <a:rPr lang="en-US" sz="17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គឺ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ត្រូវ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រួមបញ្ចូលការវិភាគអំពីការប្រែប្រួលអាកាសធាតុនៅក្នុងការកសាងផែនការ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ការលើកថវិកា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និងការគ្រប់គ្រងការចំណាយរបស់យើង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ដើម្បីបង្កើនជាអតិបរមានូវផលប្រយោជន៍សេដ្ឋកិច្ច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សង្គម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និងបរិស្ថាន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។</a:t>
            </a:r>
            <a:endParaRPr lang="en-US" sz="17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វិធានរបស់កម្ពុជាក្នុងការឆ្លើយតបទៅនឹងការប្រែប្រួលអាកាសធាតុ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រាជរដ្ឋាភិបាលកម្ពុជាបានទទួលស្គាល់ការប្រែប្រួលអាកាសធាតុថាជា បញ្ហាចំបងមួយនៃការអភិវឌ្ឍ </a:t>
            </a:r>
            <a:endParaRPr lang="en-US" sz="18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វិធានជាយុទ្ធសាស្រ្ត៖ មិនផ្អែកតែលើគម្រោងទេ ប៉ុន្តែរួមបញ្ចូលការប្រែប្រួលអាកាសធាតុទៅក្នុងសកម្មភាពអភិវឌ្ឍន៍ជាធម្មតា </a:t>
            </a:r>
            <a:endParaRPr lang="en-US" sz="18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នៅក្នុងរយៈពេលវែង មិនគួរមានការកសាងផែនការដាច់ដោយឡែកសម្រាប់ការ​ប្រែប្រួលអាកាសធាតុទេ ប៉ុន្តែត្រូវចាត់ទុកថាជាផ្នែកមួយនៃការកសាងផែនការធម្មតា ការលើកថវិកាជាធម្មតា ប្រព័ន្ធពិនិត្យតាមដាននិងវាយតម្លៃជាធម្មតា </a:t>
            </a:r>
            <a:endParaRPr lang="en-US" sz="18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ការប្រែប្រួលអាកាសធាតុត្រូវបានរួមបញ្ចូលរួចមកហើយនៅក្នុង</a:t>
            </a:r>
            <a:r>
              <a:rPr lang="km-KH" sz="1800" dirty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NSDP </a:t>
            </a: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បច្ចុប្បន្នកម្ម </a:t>
            </a:r>
            <a:r>
              <a:rPr lang="km-KH" sz="1800" dirty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2009-13, </a:t>
            </a: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ហើយឥឡូវនេះ វាជាបញ្ហាអន្តរវិស័យសម្រាប់</a:t>
            </a:r>
            <a:r>
              <a:rPr lang="km-KH" sz="1800" dirty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NSDP 2014-18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8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នៅក្នុងរយៈពេលខ្លី និងមធ្យម ត្រូវមានវិធានសម្រាប់ការបញ្រ្ជាបជាបណ្តើរៗទៅក្នុង​ការអនុវត្ត និងនីតិវិធីរបស់រដ្ឋាភិបា</a:t>
            </a:r>
            <a:r>
              <a:rPr lang="km-KH" sz="18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ល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ចំណងទាក់ទងរវាងការកសាងផែនការជាតិ  ការលើកថវិកា និងធាតុចូលពីការប្រែប្រួលអាកាសធាតុ</a:t>
            </a:r>
            <a:endParaRPr lang="en-US" sz="2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Flowchart: Document 26"/>
          <p:cNvSpPr/>
          <p:nvPr/>
        </p:nvSpPr>
        <p:spPr>
          <a:xfrm>
            <a:off x="3581400" y="1981199"/>
            <a:ext cx="1143000" cy="612775"/>
          </a:xfrm>
          <a:prstGeom prst="flowChartDocumen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NSDP</a:t>
            </a:r>
          </a:p>
        </p:txBody>
      </p:sp>
      <p:sp>
        <p:nvSpPr>
          <p:cNvPr id="28" name="Flowchart: Document 27"/>
          <p:cNvSpPr/>
          <p:nvPr/>
        </p:nvSpPr>
        <p:spPr>
          <a:xfrm>
            <a:off x="1423988" y="1939924"/>
            <a:ext cx="1066800" cy="61277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CCCSP</a:t>
            </a:r>
          </a:p>
        </p:txBody>
      </p:sp>
      <p:sp>
        <p:nvSpPr>
          <p:cNvPr id="29" name="Flowchart: Document 28"/>
          <p:cNvSpPr/>
          <p:nvPr/>
        </p:nvSpPr>
        <p:spPr>
          <a:xfrm>
            <a:off x="1443038" y="2971799"/>
            <a:ext cx="1047750" cy="61277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Sector</a:t>
            </a:r>
          </a:p>
          <a:p>
            <a:pPr algn="ctr">
              <a:defRPr/>
            </a:pPr>
            <a:r>
              <a:rPr lang="en-US" dirty="0"/>
              <a:t>CCSPs</a:t>
            </a:r>
          </a:p>
        </p:txBody>
      </p:sp>
      <p:sp>
        <p:nvSpPr>
          <p:cNvPr id="30" name="Flowchart: Document 29"/>
          <p:cNvSpPr/>
          <p:nvPr/>
        </p:nvSpPr>
        <p:spPr>
          <a:xfrm>
            <a:off x="1443038" y="4038599"/>
            <a:ext cx="1047750" cy="61277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CCAPs </a:t>
            </a:r>
            <a:r>
              <a:rPr lang="en-US" sz="1600">
                <a:solidFill>
                  <a:srgbClr val="FFFFFF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តាមវិស័យ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Flowchart: Document 30"/>
          <p:cNvSpPr/>
          <p:nvPr/>
        </p:nvSpPr>
        <p:spPr>
          <a:xfrm>
            <a:off x="3589338" y="2954337"/>
            <a:ext cx="1135062" cy="612775"/>
          </a:xfrm>
          <a:prstGeom prst="flowChartDocumen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>
                <a:solidFill>
                  <a:srgbClr val="FFFFFF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យុទ្ធសាស្រ្តតាមវិស័យ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Flowchart: Document 31"/>
          <p:cNvSpPr/>
          <p:nvPr/>
        </p:nvSpPr>
        <p:spPr>
          <a:xfrm>
            <a:off x="3581400" y="4021137"/>
            <a:ext cx="1135063" cy="931862"/>
          </a:xfrm>
          <a:prstGeom prst="flowChartDocumen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rIns="9144" anchor="ctr"/>
          <a:lstStyle/>
          <a:p>
            <a:pPr algn="ctr"/>
            <a:r>
              <a:rPr lang="en-US" sz="1400">
                <a:solidFill>
                  <a:srgbClr val="FFFFFF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ផែនការការងារតាមវិស័យ និង</a:t>
            </a:r>
            <a:r>
              <a:rPr lang="en-US" sz="1600">
                <a:solidFill>
                  <a:srgbClr val="FFFFFF"/>
                </a:solidFill>
              </a:rPr>
              <a:t> PIP</a:t>
            </a:r>
          </a:p>
        </p:txBody>
      </p:sp>
      <p:sp>
        <p:nvSpPr>
          <p:cNvPr id="33" name="Flowchart: Document 32"/>
          <p:cNvSpPr/>
          <p:nvPr/>
        </p:nvSpPr>
        <p:spPr>
          <a:xfrm>
            <a:off x="5624513" y="4021137"/>
            <a:ext cx="1668462" cy="931862"/>
          </a:xfrm>
          <a:prstGeom prst="flowChartDocumen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>
                <a:solidFill>
                  <a:srgbClr val="FFFFFF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ថវិកាក្រសួង (ការចំណាយទុន និងចំណាយចរន្ត)</a:t>
            </a: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34" name="Flowchart: Document 33"/>
          <p:cNvSpPr/>
          <p:nvPr/>
        </p:nvSpPr>
        <p:spPr>
          <a:xfrm>
            <a:off x="5638800" y="1981199"/>
            <a:ext cx="1668463" cy="973138"/>
          </a:xfrm>
          <a:prstGeom prst="flowChartDocumen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>
                <a:solidFill>
                  <a:srgbClr val="FFFFFF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ថវិកាជាតិ (ការចំណាយទុន និងចំណាយចរន្ត)</a:t>
            </a:r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35" name="Left-Right Arrow 34"/>
          <p:cNvSpPr/>
          <p:nvPr/>
        </p:nvSpPr>
        <p:spPr>
          <a:xfrm>
            <a:off x="2727325" y="2132012"/>
            <a:ext cx="6858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Left-Right Arrow 35"/>
          <p:cNvSpPr/>
          <p:nvPr/>
        </p:nvSpPr>
        <p:spPr>
          <a:xfrm>
            <a:off x="2727325" y="3071812"/>
            <a:ext cx="6858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Left-Right Arrow 36"/>
          <p:cNvSpPr/>
          <p:nvPr/>
        </p:nvSpPr>
        <p:spPr>
          <a:xfrm>
            <a:off x="2682875" y="4178299"/>
            <a:ext cx="6858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1881188" y="2593974"/>
            <a:ext cx="228600" cy="301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1881188" y="3641724"/>
            <a:ext cx="228600" cy="301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4041775" y="2595562"/>
            <a:ext cx="228600" cy="30162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4049713" y="3641724"/>
            <a:ext cx="228600" cy="30162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22"/>
          <p:cNvSpPr txBox="1">
            <a:spLocks noChangeArrowheads="1"/>
          </p:cNvSpPr>
          <p:nvPr/>
        </p:nvSpPr>
        <p:spPr bwMode="auto">
          <a:xfrm>
            <a:off x="5638800" y="1295399"/>
            <a:ext cx="1654175" cy="338554"/>
          </a:xfrm>
          <a:prstGeom prst="rect">
            <a:avLst/>
          </a:prstGeom>
          <a:solidFill>
            <a:srgbClr val="C00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600" b="1" dirty="0" err="1"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ការលើកថវិកា</a:t>
            </a:r>
            <a:endParaRPr lang="en-US" b="1" dirty="0"/>
          </a:p>
        </p:txBody>
      </p:sp>
      <p:sp>
        <p:nvSpPr>
          <p:cNvPr id="43" name="TextBox 23"/>
          <p:cNvSpPr txBox="1">
            <a:spLocks noChangeArrowheads="1"/>
          </p:cNvSpPr>
          <p:nvPr/>
        </p:nvSpPr>
        <p:spPr bwMode="auto">
          <a:xfrm>
            <a:off x="3225800" y="1303337"/>
            <a:ext cx="1654175" cy="338554"/>
          </a:xfrm>
          <a:prstGeom prst="rect">
            <a:avLst/>
          </a:prstGeom>
          <a:solidFill>
            <a:srgbClr val="0070C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600" b="1" dirty="0" err="1"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ការកសាងផែនការ</a:t>
            </a:r>
            <a:endParaRPr lang="en-US" b="1" dirty="0"/>
          </a:p>
        </p:txBody>
      </p:sp>
      <p:sp>
        <p:nvSpPr>
          <p:cNvPr id="44" name="TextBox 24"/>
          <p:cNvSpPr txBox="1">
            <a:spLocks noChangeArrowheads="1"/>
          </p:cNvSpPr>
          <p:nvPr/>
        </p:nvSpPr>
        <p:spPr bwMode="auto">
          <a:xfrm>
            <a:off x="1131888" y="1309687"/>
            <a:ext cx="1652587" cy="369332"/>
          </a:xfrm>
          <a:prstGeom prst="rect">
            <a:avLst/>
          </a:prstGeom>
          <a:solidFill>
            <a:schemeClr val="accent1">
              <a:alpha val="3607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600" b="1" dirty="0" err="1"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ធាតុចូល</a:t>
            </a:r>
            <a:r>
              <a:rPr lang="en-US" sz="1600" dirty="0">
                <a:solidFill>
                  <a:srgbClr val="00206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b="1" dirty="0"/>
              <a:t>CC </a:t>
            </a:r>
          </a:p>
        </p:txBody>
      </p:sp>
      <p:sp>
        <p:nvSpPr>
          <p:cNvPr id="45" name="Up-Down Arrow 44"/>
          <p:cNvSpPr/>
          <p:nvPr/>
        </p:nvSpPr>
        <p:spPr>
          <a:xfrm>
            <a:off x="6343650" y="2990849"/>
            <a:ext cx="328613" cy="952500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ight Arrow 45"/>
          <p:cNvSpPr/>
          <p:nvPr/>
        </p:nvSpPr>
        <p:spPr>
          <a:xfrm>
            <a:off x="4879975" y="2132012"/>
            <a:ext cx="682625" cy="2286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4851400" y="4279899"/>
            <a:ext cx="682625" cy="2286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Curved Down Arrow 47"/>
          <p:cNvSpPr/>
          <p:nvPr/>
        </p:nvSpPr>
        <p:spPr>
          <a:xfrm rot="10800000">
            <a:off x="1881188" y="5029199"/>
            <a:ext cx="4462462" cy="609600"/>
          </a:xfrm>
          <a:prstGeom prst="curvedDownArrow">
            <a:avLst>
              <a:gd name="adj1" fmla="val 56250"/>
              <a:gd name="adj2" fmla="val 120691"/>
              <a:gd name="adj3" fmla="val 25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2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ស្ថានភាពនៃដំណើរការបញ្ជ្រាប</a:t>
            </a:r>
            <a:endParaRPr lang="en-US" sz="2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25782"/>
              </p:ext>
            </p:extLst>
          </p:nvPr>
        </p:nvGraphicFramePr>
        <p:xfrm>
          <a:off x="76200" y="1143000"/>
          <a:ext cx="8839200" cy="5212016"/>
        </p:xfrm>
        <a:graphic>
          <a:graphicData uri="http://schemas.openxmlformats.org/drawingml/2006/table">
            <a:tbl>
              <a:tblPr/>
              <a:tblGrid>
                <a:gridCol w="2284708"/>
                <a:gridCol w="3408336"/>
                <a:gridCol w="3146156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m-K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Muol" pitchFamily="2" charset="0"/>
                          <a:ea typeface="Khmer OS Muol" pitchFamily="2" charset="0"/>
                          <a:cs typeface="Khmer OS Muol" pitchFamily="2" charset="0"/>
                        </a:rPr>
                        <a:t>កម្រិត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hmer OS Muol" pitchFamily="2" charset="0"/>
                        <a:ea typeface="Khmer OS Muol" pitchFamily="2" charset="0"/>
                        <a:cs typeface="Khmer OS Muol" pitchFamily="2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m-K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Muol" pitchFamily="2" charset="0"/>
                          <a:ea typeface="Khmer OS Muol" pitchFamily="2" charset="0"/>
                          <a:cs typeface="Khmer OS Muol" pitchFamily="2" charset="0"/>
                        </a:rPr>
                        <a:t>ការឆ្លើយតបការប្រែប្រួលអាកាសធាតុ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hmer OS Muol" pitchFamily="2" charset="0"/>
                        <a:ea typeface="Khmer OS Muol" pitchFamily="2" charset="0"/>
                        <a:cs typeface="Khmer OS Muol" pitchFamily="2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m-K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Muol" pitchFamily="2" charset="0"/>
                          <a:ea typeface="Khmer OS Muol" pitchFamily="2" charset="0"/>
                          <a:cs typeface="Khmer OS Muol" pitchFamily="2" charset="0"/>
                        </a:rPr>
                        <a:t>ការបញ្ជ្រាបទៅនឹងការការរៀបចំការឆ្លើយតប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hmer OS Muol" pitchFamily="2" charset="0"/>
                        <a:ea typeface="Khmer OS Muol" pitchFamily="2" charset="0"/>
                        <a:cs typeface="Khmer OS Muol" pitchFamily="2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នៅកម្រិតយុទ្ធសាស្រ្ត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m-KH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ផែនការយុទ្ធសាស្រ្តឆ្លើយតបនឹងការប្រែប្រួលអាកាសធាតុកម្ពុជា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(CCCSP) </a:t>
                      </a:r>
                      <a:r>
                        <a:rPr kumimoji="0" lang="km-K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នៅដំណាក់ការអនុ​ម័តចុងក្រោយដោយ</a:t>
                      </a:r>
                      <a:r>
                        <a:rPr kumimoji="0" lang="km-K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km-KH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គណៈ កម្មាធិការជាតិគ្រប់គ្រងប្រែប្រួល អាកាសធាតុ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(NCCC)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m-KH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ការប្រែប្រួលអាកាសធាតុ</a:t>
                      </a:r>
                      <a:r>
                        <a:rPr kumimoji="0" lang="km-KH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​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m-KH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CC</a:t>
                      </a:r>
                      <a:r>
                        <a:rPr kumimoji="0" lang="km-KH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រួមបញ្ចូលទៅក្នុងធាតុចូលពីក្រសួងពាក់ព័ន្ធសម្រាប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NSDP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ក្នុងនាមជាបញ្ហាអន្តរវិស័យ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នៅកម្រិតយុទ្ធសាស្រ្តតាមវិស័យ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m-KH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ផែនការយុទ្ធសាស្រ្តឆ្លើយតបនឹងការប្រែប្រួលអាកាសធាតុ​ នៅតាមក្រសួង-ស្ថាប័ន​ពាក់ព័ន្ធ</a:t>
                      </a:r>
                      <a:r>
                        <a:rPr kumimoji="0" lang="km-KH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​(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CCSPs</a:t>
                      </a:r>
                      <a:r>
                        <a:rPr kumimoji="0" lang="km-KH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បង្កើតនៅក្នុងក្រសួងចំនួន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៩។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ក្រសួងដទៃទៀត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បានសំដែងចំណាប់អារម្មណ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CCSPs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នឹងត្រូវចាត់ជាផ្នែកមួយនៃការកសាងយុទ្ធសាស្រ្តថ្មីក្នុងវិស័យណាមួយ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នៅក្នុងករណីពាក់ព័ន្ធ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5ED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នៅកម្រិតផែនការសកម្មភាព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CCAPs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នឹងត្រូវរៀបចំនៅក្នុងក្រសួងចំនួន ៩ រហូតដល់ចុងឆ្នាំ ២០១៣</a:t>
                      </a:r>
                      <a:endParaRPr kumimoji="0" 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CCAPs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ត្រូវផ្តល់ធាតុចូលសម្រាប់ផែនការការងារបស់ក្រសួង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km-KH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កម្មវិធីវិនិយោគសាធារណៈ​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(PIP)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និង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ថវិកា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(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ចាប់ផ្តើមនៅឆ្នាំ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2014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សម្រាប់ថវិកា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kumimoji="0" 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hmer OS Siemreap" pitchFamily="2" charset="0"/>
                          <a:ea typeface="Khmer OS Siemreap" pitchFamily="2" charset="0"/>
                          <a:cs typeface="Khmer OS Siemreap" pitchFamily="2" charset="0"/>
                        </a:rPr>
                        <a:t>ឆ្នាំ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2015)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2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0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ទិដ្ឋភាពរួមនៃហិរញ្ញវត្ថុអាកាសធាតុកម្ពុជា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បានកៀងគរធនធានច្រើនជាង ២០០លានដុល្លាអាមេរិក ដើម្បីគាំទ្រកម្មវិធីប្រែប្រួលអាកាសធាតុ (ភាគច្រើនសម្រាប់ការបន្ស៊ាំ) ក្នុងរយៈពេល ៣-</a:t>
            </a:r>
            <a:r>
              <a:rPr lang="ca-ES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៤</a:t>
            </a: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ca-ES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ឆ្នាំ</a:t>
            </a:r>
            <a:r>
              <a:rPr lang="ca-ES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មកនេះ</a:t>
            </a:r>
            <a:endParaRPr lang="en-US" sz="21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ពិនិត្យលើការចំណាយសាធារណៈបានបង្ហាញថា ប្រមាណ ៨៦</a:t>
            </a:r>
            <a:r>
              <a:rPr lang="en-US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% 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ការចំណាយ​ប្រមាណដែលទាក់ទងនឹងអាកាសធាតុ មានប្រភពពីក្រៅប្រទេស</a:t>
            </a:r>
            <a:endParaRPr lang="en-US" sz="21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ម្ចាស់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ជំនួយពហុភាគីចំបងៗ៖ </a:t>
            </a:r>
            <a:r>
              <a:rPr lang="en-US" sz="2100" dirty="0">
                <a:solidFill>
                  <a:srgbClr val="0070C0"/>
                </a:solidFill>
              </a:rPr>
              <a:t>CIF (PPCR/SPCR), GEF, 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មូលនិធិបន្ស៊ាំ</a:t>
            </a:r>
            <a:r>
              <a:rPr lang="en-US" sz="2100" dirty="0">
                <a:solidFill>
                  <a:srgbClr val="0070C0"/>
                </a:solidFill>
              </a:rPr>
              <a:t>, </a:t>
            </a:r>
            <a:r>
              <a:rPr lang="km-KH" sz="21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យូអឹនឌីភី </a:t>
            </a:r>
            <a:r>
              <a:rPr lang="en-US" sz="21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(</a:t>
            </a:r>
            <a:r>
              <a:rPr lang="en-US" sz="2100" dirty="0" smtClean="0">
                <a:solidFill>
                  <a:srgbClr val="0070C0"/>
                </a:solidFill>
              </a:rPr>
              <a:t>UNDP), </a:t>
            </a:r>
            <a:r>
              <a:rPr lang="en-US" sz="21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សហភាព</a:t>
            </a:r>
            <a:r>
              <a:rPr lang="en-US" sz="21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អឺរ៉ុប</a:t>
            </a:r>
            <a:r>
              <a:rPr lang="en-US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100" dirty="0">
                <a:solidFill>
                  <a:srgbClr val="0070C0"/>
                </a:solidFill>
              </a:rPr>
              <a:t>(EU)</a:t>
            </a: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ម្ចាស់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ជំនួយទ្វេភាគីចំបងៗ៖ សហរដ្ឋអាមេរិ</a:t>
            </a: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</a:t>
            </a:r>
            <a:r>
              <a:rPr lang="en-US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100" dirty="0">
                <a:solidFill>
                  <a:srgbClr val="0070C0"/>
                </a:solidFill>
              </a:rPr>
              <a:t>(USA), 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ស៊ុយអ៊ែ</a:t>
            </a: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ត</a:t>
            </a:r>
            <a:r>
              <a:rPr lang="en-US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100" dirty="0">
                <a:solidFill>
                  <a:srgbClr val="0070C0"/>
                </a:solidFill>
              </a:rPr>
              <a:t>(Sweden), </a:t>
            </a:r>
            <a:r>
              <a:rPr lang="en-US" sz="21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ជប៉ុន</a:t>
            </a:r>
            <a:r>
              <a:rPr lang="en-US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100" dirty="0">
                <a:solidFill>
                  <a:srgbClr val="0070C0"/>
                </a:solidFill>
              </a:rPr>
              <a:t>(Japan), </a:t>
            </a:r>
            <a:r>
              <a:rPr lang="km-KH" sz="2100" dirty="0" smtClean="0">
                <a:solidFill>
                  <a:srgbClr val="0070C0"/>
                </a:solidFill>
              </a:rPr>
              <a:t>កូរ៉េ</a:t>
            </a:r>
            <a:r>
              <a:rPr lang="en-US" sz="2100" dirty="0" smtClean="0">
                <a:solidFill>
                  <a:srgbClr val="0070C0"/>
                </a:solidFill>
              </a:rPr>
              <a:t> (Korea), </a:t>
            </a:r>
            <a:r>
              <a:rPr lang="km-KH" sz="21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អូ</a:t>
            </a:r>
            <a:r>
              <a:rPr lang="km-KH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ស្ត្រាលី</a:t>
            </a:r>
            <a:r>
              <a:rPr lang="en-US" sz="21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(</a:t>
            </a:r>
            <a:r>
              <a:rPr lang="en-US" sz="2100" dirty="0" smtClean="0">
                <a:solidFill>
                  <a:srgbClr val="0070C0"/>
                </a:solidFill>
              </a:rPr>
              <a:t>Australia)</a:t>
            </a:r>
            <a:endParaRPr lang="en-US" sz="2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4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4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គំរូចំបងៗនៃហិរញ្ញវត្ថុអាកាសធាតុកម្ពុជា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ប្រមូលផ្តុំមូលនិធិសម្រាប់ទ្រទ្រង់អាទិភាពរបស់ជាតិ៖ សម្ព័ន្ធភាពប្រែប្រួលអាកាសធាតុកម្ពុជា 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(CCCA) 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–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សហភាព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អឺរ៉ុប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(EU),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ស៊ុយអែដ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(</a:t>
            </a:r>
            <a:r>
              <a:rPr lang="en-US" sz="2200" dirty="0" err="1" smtClean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Sida</a:t>
            </a:r>
            <a:r>
              <a:rPr lang="en-US" sz="2200" dirty="0" smtClean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)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,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ដាណឺម៉ាក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់ 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(</a:t>
            </a:r>
            <a:r>
              <a:rPr lang="en-US" sz="2200" dirty="0" err="1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Danida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), </a:t>
            </a:r>
            <a:r>
              <a:rPr lang="km-KH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យូអឹនឌី</a:t>
            </a:r>
            <a:r>
              <a:rPr lang="km-KH" sz="2200" dirty="0" smtClean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ភី (</a:t>
            </a:r>
            <a:r>
              <a:rPr lang="en-US" sz="2200" dirty="0" smtClean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UNDP</a:t>
            </a:r>
            <a:r>
              <a:rPr lang="km-KH" sz="2200" dirty="0" smtClean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)</a:t>
            </a:r>
            <a:endParaRPr lang="en-US" sz="2200" dirty="0">
              <a:solidFill>
                <a:srgbClr val="0070C0"/>
              </a:solidFill>
              <a:latin typeface="+mj-lt"/>
              <a:ea typeface="Khmer OS Siemreap" pitchFamily="2" charset="0"/>
              <a:cs typeface="Khmer OS Siemreap" pitchFamily="2" charset="0"/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ការគាំទ្រគម្រោងរបស់ស្ថាប័នរដ្ឋាភិបាល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(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ករណីភាគច្រើន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) 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– CIF, GEF, </a:t>
            </a:r>
            <a:r>
              <a:rPr lang="en-US" sz="2200" dirty="0" err="1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មូល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ធិ</a:t>
            </a:r>
            <a:r>
              <a:rPr lang="km-KH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ន្ស៊ាំ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, </a:t>
            </a:r>
            <a:r>
              <a:rPr lang="km-KH" sz="22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យូអឹនឌីភី 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,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ជប៉ុន</a:t>
            </a:r>
            <a:endParaRPr lang="en-US" sz="22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គាំ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ទ្រគម្រោងនៅក្រៅរដ្ឋាភិបាល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– USAID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,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កម្មវិធីបន្ស៊ាំដោយសហគមន៍នៃ</a:t>
            </a:r>
            <a:r>
              <a:rPr lang="en-US" sz="2200" dirty="0" err="1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Sida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(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ស៊ុយអែដ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)/</a:t>
            </a:r>
            <a:r>
              <a:rPr lang="km-KH" sz="22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 យូអឹនឌីភី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,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មូលនិធិ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km-KH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អង្គការក្រៅរដ្ឋាភិបាល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(</a:t>
            </a:r>
            <a:r>
              <a:rPr lang="en-US" sz="2200" dirty="0" smtClean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NGO) </a:t>
            </a:r>
            <a:endParaRPr lang="en-US" sz="2200" dirty="0">
              <a:solidFill>
                <a:srgbClr val="0070C0"/>
              </a:solidFill>
              <a:latin typeface="+mj-lt"/>
              <a:ea typeface="Khmer OS Siemreap" pitchFamily="2" charset="0"/>
              <a:cs typeface="Khmer OS Siemreap" pitchFamily="2" charset="0"/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គាំ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ទ្រតាមរយៈថវិកាសម្រាប់រដ្ឋបាលថ្នាក់ក្រោមជាតិ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– CCCA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+mj-lt"/>
                <a:ea typeface="Khmer OS Siemreap" pitchFamily="2" charset="0"/>
                <a:cs typeface="Khmer OS Siemreap" pitchFamily="2" charset="0"/>
              </a:rPr>
              <a:t>Sida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603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ហេតុផលនៃការបង្កើតក្របខ័ណ្ឌហិរញ្ញប្បទាន អាកាសធាតុ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ផ្តល់ទិដ្ឋភាពរួមអំពីតម្រូវការហិរញ្ញប្បទានសម្រាប់វិធានការឆ្លើយតបនឹងការប្រែ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​</a:t>
            </a:r>
            <a:r>
              <a:rPr lang="km-KH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ប្រួលអាកាសធាតុដែលបានលើកស្នើ និងសេណារីយ៉ូហិរញ្ញប្បទានខ្លះៗ</a:t>
            </a:r>
            <a:endParaRPr lang="en-US" sz="22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ផ្តល់តួលេខប៉ាន់ស្មានដំបូងអំពីអត្ថប្រយោជន៍សង្គម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-</a:t>
            </a:r>
            <a:r>
              <a:rPr lang="ca-E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សេដ្ឋកិច្ចដែលរំពឹងទុក ពីវិធានការឆ្លើយតបទៅនឹងការប្រែប្រួលអាកាសធាតុ</a:t>
            </a:r>
            <a:endParaRPr lang="en-US" sz="22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ការវិភាគគំរូបច្ចុប្បន្ននៃការផ្តល់មូលនិធិ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និងអនុសាសន៍សម្រាប់គំរូនានា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ទៅ</a:t>
            </a:r>
            <a:r>
              <a:rPr lang="km-KH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ពេល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អនាគត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ដោយផ្តោតលើការជម្រុញយន្តការរបស់ជាតិ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ការបន្ស៊ីជាមួយយុទ្ធសាស្រ្ត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និងគោលនយោបាយជាតិ</a:t>
            </a:r>
            <a:endParaRPr lang="en-US" sz="22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ការវិភាគ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និងអនុសាសន៍ស្តីពីការបញ្ជ្រាបការប្រែប្រួលអាកាសធាតុទៅក្នុង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ដំណើ</a:t>
            </a:r>
            <a:r>
              <a:rPr lang="km-KH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រ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</a:t>
            </a:r>
            <a:r>
              <a:rPr lang="en-US" sz="22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សាងផែនការ</a:t>
            </a:r>
            <a:r>
              <a:rPr lang="en-US" sz="22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2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និងការលើកថវិកា</a:t>
            </a:r>
            <a:endParaRPr lang="en-US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5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សារគន្លឹះ និងជំហានបន្ទាប់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50" dirty="0">
                <a:solidFill>
                  <a:srgbClr val="0070C0"/>
                </a:solidFill>
              </a:rPr>
              <a:t>CCAPs </a:t>
            </a: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គឺជាជំហានសំខាន់មួយនៅក្នុងដំណើរការ</a:t>
            </a:r>
            <a:r>
              <a:rPr lang="km-KH" sz="1750" dirty="0">
                <a:solidFill>
                  <a:srgbClr val="0070C0"/>
                </a:solidFill>
              </a:rPr>
              <a:t> </a:t>
            </a:r>
            <a:r>
              <a:rPr lang="en-US" sz="1750" dirty="0">
                <a:solidFill>
                  <a:srgbClr val="0070C0"/>
                </a:solidFill>
              </a:rPr>
              <a:t>CCCSP </a:t>
            </a: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និងផ្តល់ព័ត៌មានជាក់លាក់អំពីតម្រូវការចាំបាច់ និងផែនការតាមវិស័យនានា សម្រាប់ការអនុវត្តវិធានការឆ្លើយតបទៅនឹងការប្រែប្រួលអាកាសធាតុ</a:t>
            </a:r>
            <a:endParaRPr lang="en-US" sz="175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1750" dirty="0">
                <a:solidFill>
                  <a:srgbClr val="0070C0"/>
                </a:solidFill>
              </a:rPr>
              <a:t>CCAPs </a:t>
            </a: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</a:t>
            </a:r>
            <a:r>
              <a:rPr lang="km-KH" sz="1750" dirty="0">
                <a:solidFill>
                  <a:srgbClr val="0070C0"/>
                </a:solidFill>
              </a:rPr>
              <a:t> </a:t>
            </a:r>
            <a:r>
              <a:rPr lang="en-US" sz="1750" dirty="0">
                <a:solidFill>
                  <a:srgbClr val="0070C0"/>
                </a:solidFill>
              </a:rPr>
              <a:t>CCFF </a:t>
            </a: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នឹងផ្តល់ក្របខ័ណ្ឌច្បាស់លាស់មួយសម្រាប់ការអនុវត្ត និងការកៀងគរធនធានក្នុងប្រទេស និងពីក្រៅប្រទេស និងចាប់ផ្តើមធ្វើឲ្យវិស័យឯកជនចូលរួម</a:t>
            </a:r>
            <a:endParaRPr lang="en-US" sz="175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នេះជាកិច្ចការបែបច្នៃប្រឌិតថ្មីមួយ ដែលដាក់ឲ្យប្រើប្រាស់ឧបករណ៍និងវិធានថ្មីៗ សម្រាប់បញ្រ្ជាបការប្រែប្រួលអាកាសធាតុទៅក្នុងការអនុវត្តជាប្រក្រតីរបស់យើង។ វាជាដំណើរការរៀនសូត្រសម្រាប់យើង ប៉ុន្តែវាក៏ជាដំណើរការមួយដែលដៃគូអន្តរជាតិជាច្រើនចាប់អារម្មណ៍ផងដែរ</a:t>
            </a:r>
            <a:endParaRPr lang="en-US" sz="175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កិច្ចសហប្រតិបត្តិការក្នុងចំណោមក្រសួង និងអ្នកពាក់</a:t>
            </a:r>
            <a:r>
              <a:rPr lang="km-KH" sz="175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ព័ន្ធដទៃ</a:t>
            </a: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ទៀត មកទល់ពេលនេះ​ នៅក្នុងដំណើរការ</a:t>
            </a:r>
            <a:r>
              <a:rPr lang="en-US" sz="1750" dirty="0">
                <a:solidFill>
                  <a:srgbClr val="0070C0"/>
                </a:solidFill>
              </a:rPr>
              <a:t>CCCSP</a:t>
            </a:r>
            <a:r>
              <a:rPr lang="en-US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km-KH" sz="175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មានលក្ខណៈល្អប្រសើរ។ តាមរយៈការបន្តសហប្រតិបត្តិការ យើងសង្ឃឹមថានឹងអនុវត្តសាកល្បងវិធានបែបច្នៃប្រឌិតនេះប្រកបដោយជោគជ័យ។</a:t>
            </a:r>
            <a:endParaRPr lang="en-US" sz="175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5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C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CCCA Presentation Template</Template>
  <TotalTime>4347</TotalTime>
  <Words>1494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CCCA Presentation Template</vt:lpstr>
      <vt:lpstr>តួនាទីនៃផែនការសកម្មភាពប្រែប្រួលអាកាសធាតុ និងក្របខ័ណ្ឌហិរញ្ញប្បទាន ក្នុងការអនុវត្ត ផែនការយុទ្ធ􀂴សាស្ត្រអភិវឌ្ឍន៍ជាតិ (NSDP) ២០១៤-១៨ និងផែនការយុទ្ធសាស្រ្តប្រែប្រួលអាកាសធាតុកម្ពុជា  លោកបណ្ឌិត ទិន ពន្លក អគ្គនាយករង ក្រសួងបរិស្ថាន</vt:lpstr>
      <vt:lpstr>ការប្រែប្រួលអាកាសធាតុ​ នៅក្នុងរបៀបវារៈអភិវឌ្ឍន៍កម្ពុជា</vt:lpstr>
      <vt:lpstr>វិធានរបស់កម្ពុជាក្នុងការឆ្លើយតបទៅនឹងការប្រែប្រួលអាកាសធាតុ</vt:lpstr>
      <vt:lpstr>ចំណងទាក់ទងរវាងការកសាងផែនការជាតិ  ការលើកថវិកា និងធាតុចូលពីការប្រែប្រួលអាកាសធាតុ</vt:lpstr>
      <vt:lpstr>ស្ថានភាពនៃដំណើរការបញ្ជ្រាប</vt:lpstr>
      <vt:lpstr>ទិដ្ឋភាពរួមនៃហិរញ្ញវត្ថុអាកាសធាតុកម្ពុជា</vt:lpstr>
      <vt:lpstr>គំរូចំបងៗនៃហិរញ្ញវត្ថុអាកាសធាតុកម្ពុជា</vt:lpstr>
      <vt:lpstr>ហេតុផលនៃការបង្កើតក្របខ័ណ្ឌហិរញ្ញប្បទាន អាកាសធាតុ</vt:lpstr>
      <vt:lpstr>សារគន្លឹះ និងជំហានបន្ទាប់</vt:lpstr>
      <vt:lpstr>សូមអរគុណ!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Cambodia Climate Change Strategic Plan Development</dc:title>
  <dc:creator>Vuthy</dc:creator>
  <cp:lastModifiedBy>Daravuth Youn</cp:lastModifiedBy>
  <cp:revision>309</cp:revision>
  <dcterms:created xsi:type="dcterms:W3CDTF">2006-08-16T00:00:00Z</dcterms:created>
  <dcterms:modified xsi:type="dcterms:W3CDTF">2013-07-17T03:05:22Z</dcterms:modified>
</cp:coreProperties>
</file>