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7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8" r:id="rId11"/>
    <p:sldId id="276" r:id="rId12"/>
    <p:sldId id="275" r:id="rId13"/>
    <p:sldId id="279" r:id="rId14"/>
    <p:sldId id="28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O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80939" autoAdjust="0"/>
  </p:normalViewPr>
  <p:slideViewPr>
    <p:cSldViewPr>
      <p:cViewPr>
        <p:scale>
          <a:sx n="50" d="100"/>
          <a:sy n="50" d="100"/>
        </p:scale>
        <p:origin x="-177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3632A-9237-47BE-B928-34C6864D4D71}" type="datetimeFigureOut">
              <a:rPr lang="en-US" smtClean="0"/>
              <a:pPr/>
              <a:t>07/17/2013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6B164-BED0-4008-966D-552A7BA72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5400"/>
            <a:ext cx="7772400" cy="2232025"/>
          </a:xfrm>
        </p:spPr>
        <p:txBody>
          <a:bodyPr>
            <a:normAutofit/>
          </a:bodyPr>
          <a:lstStyle>
            <a:lvl1pPr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343399"/>
            <a:ext cx="7772400" cy="1032155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Title of Workshop, Date, Venue</a:t>
            </a:r>
            <a:endParaRPr lang="en-US" dirty="0"/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72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>
            <a:lvl1pPr algn="l">
              <a:defRPr lang="en-US" sz="2200" b="1" kern="1200" spc="-50" dirty="0">
                <a:solidFill>
                  <a:srgbClr val="0070C0"/>
                </a:solidFill>
                <a:latin typeface="Khmer OS Muol Light" pitchFamily="2" charset="0"/>
                <a:ea typeface="+mj-ea"/>
                <a:cs typeface="Khmer OS Muol Light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2200">
                <a:latin typeface="Khmer OS Siemreap" pitchFamily="2" charset="0"/>
                <a:cs typeface="Khmer OS Siemreap" pitchFamily="2" charset="0"/>
              </a:defRPr>
            </a:lvl1pPr>
            <a:lvl2pPr>
              <a:lnSpc>
                <a:spcPct val="150000"/>
              </a:lnSpc>
              <a:spcBef>
                <a:spcPts val="500"/>
              </a:spcBef>
              <a:defRPr sz="2200">
                <a:latin typeface="Khmer OS Siemreap" pitchFamily="2" charset="0"/>
                <a:cs typeface="Khmer OS Siemreap" pitchFamily="2" charset="0"/>
              </a:defRPr>
            </a:lvl2pPr>
            <a:lvl3pPr>
              <a:lnSpc>
                <a:spcPct val="150000"/>
              </a:lnSpc>
              <a:spcBef>
                <a:spcPts val="500"/>
              </a:spcBef>
              <a:defRPr sz="2200">
                <a:latin typeface="Khmer OS Siemreap" pitchFamily="2" charset="0"/>
                <a:cs typeface="Khmer OS Siemreap" pitchFamily="2" charset="0"/>
              </a:defRPr>
            </a:lvl3pPr>
            <a:lvl4pPr>
              <a:lnSpc>
                <a:spcPct val="150000"/>
              </a:lnSpc>
              <a:spcBef>
                <a:spcPts val="500"/>
              </a:spcBef>
              <a:defRPr sz="2200">
                <a:latin typeface="Khmer OS Siemreap" pitchFamily="2" charset="0"/>
                <a:cs typeface="Khmer OS Siemreap" pitchFamily="2" charset="0"/>
              </a:defRPr>
            </a:lvl4pPr>
            <a:lvl5pPr>
              <a:lnSpc>
                <a:spcPct val="150000"/>
              </a:lnSpc>
              <a:spcBef>
                <a:spcPts val="500"/>
              </a:spcBef>
              <a:defRPr sz="2200">
                <a:latin typeface="Khmer OS Siemreap" pitchFamily="2" charset="0"/>
                <a:cs typeface="Khmer OS Siemreap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305" y="5855677"/>
            <a:ext cx="127709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4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>
            <a:lvl1pPr marL="0" indent="0" eaLnBrk="1" hangingPunct="1">
              <a:defRPr lang="en-US" sz="4000" b="1" kern="1200" spc="-70" baseline="0" dirty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eaLnBrk="1" hangingPunct="1"/>
            <a:r>
              <a:rPr lang="en-US" sz="4000" b="1" dirty="0" smtClean="0">
                <a:solidFill>
                  <a:srgbClr val="0070C0"/>
                </a:solidFill>
              </a:rPr>
              <a:t>Click to add “THANK YOU!”</a:t>
            </a:r>
          </a:p>
        </p:txBody>
      </p:sp>
      <p:pic>
        <p:nvPicPr>
          <p:cNvPr id="1026" name="Picture 2" descr="D:\Vuth\SkyDrive\1-Work\1.8-CCCA-TFS\2-TFS (Server)\1-TFS Document\1.7-Admin &amp; IT\1.7.2-Logo\CCCA-DONORS-LOGO-2012 (New)_Hi-Resolutio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10" y="5392615"/>
            <a:ext cx="255419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rgbClr val="99CB38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rgbClr val="63A537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4406" y="64164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924800" cy="2232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km-KH" sz="3200" b="0" spc="-5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សំណើវិធានសម្រាប់ចំណាត់អាទិភាព</a:t>
            </a:r>
            <a: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2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ca-ES" sz="1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/>
            </a:r>
            <a:br>
              <a:rPr lang="ca-ES" sz="1000" b="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</a:br>
            <a:r>
              <a:rPr lang="en-US" sz="26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Kit </a:t>
            </a:r>
            <a:r>
              <a:rPr lang="en-US" sz="2600" dirty="0" smtClean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>Nicholson</a:t>
            </a:r>
            <a:r>
              <a:rPr lang="km-KH" sz="26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  <a:t/>
            </a:r>
            <a:br>
              <a:rPr lang="km-KH" sz="2600" dirty="0">
                <a:solidFill>
                  <a:srgbClr val="0070C0"/>
                </a:solidFill>
                <a:ea typeface="Khmer OS Siemreap" pitchFamily="2" charset="0"/>
                <a:cs typeface="Khmer OS Siemreap" pitchFamily="2" charset="0"/>
              </a:rPr>
            </a:br>
            <a:r>
              <a:rPr lang="km-KH" sz="20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ទីប្រឹក្សា</a:t>
            </a:r>
            <a:r>
              <a:rPr lang="km-KH" sz="20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បច្ចេកទេស</a:t>
            </a:r>
            <a:endParaRPr lang="en-US" sz="2000" b="0" spc="-5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hmer OS Muol Light" pitchFamily="2" charset="0"/>
              <a:ea typeface="Khmer OS Muol Light" pitchFamily="2" charset="0"/>
              <a:cs typeface="Khmer OS Muol Ligh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321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សិក្ខាសាលាចាប់ផ្តើមការរៀបចំក្របខណ្ឌហិរញ្ញប្បទានប្រែប្រួលអាកាសធាតុ </a:t>
            </a:r>
            <a:r>
              <a:rPr lang="en-US" sz="1800" dirty="0"/>
              <a:t>(CCFF)</a:t>
            </a: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និងផែនការសកម្មភាពឆ្លើយតបនឹងការប្រែប្រួលអាកាសធាតុ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km-KH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នៅតាមក្រសួង-ស្ថាប័នពាក់ព័ន្ធ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800" dirty="0"/>
              <a:t>(CCAP)</a:t>
            </a:r>
            <a:endParaRPr lang="km-KH" sz="1800" dirty="0"/>
          </a:p>
          <a:p>
            <a:pPr>
              <a:lnSpc>
                <a:spcPct val="150000"/>
              </a:lnSpc>
            </a:pP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ថ្ងៃទី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១១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ខែ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កក្កដា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</a:t>
            </a:r>
            <a:r>
              <a:rPr lang="en-US" sz="1700" dirty="0" err="1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ឆ្នាំ</a:t>
            </a:r>
            <a:r>
              <a:rPr lang="en-U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 ២០១៣</a:t>
            </a:r>
          </a:p>
          <a:p>
            <a:pPr>
              <a:lnSpc>
                <a:spcPct val="150000"/>
              </a:lnSpc>
            </a:pPr>
            <a:r>
              <a:rPr lang="ca-ES" sz="17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សណ្ឋាគារ ហ៊ីម៉ាវ៉ារី </a:t>
            </a:r>
            <a:r>
              <a:rPr lang="ca-ES" sz="1700" dirty="0" smtClean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ភ្នំពេញ</a:t>
            </a:r>
            <a:endParaRPr lang="en-US" sz="1700" dirty="0">
              <a:solidFill>
                <a:srgbClr val="0070C0"/>
              </a:solidFill>
              <a:latin typeface="Khmer OS Siemreap" pitchFamily="2" charset="0"/>
              <a:ea typeface="Khmer OS Siemreap" pitchFamily="2" charset="0"/>
              <a:cs typeface="Khmer OS Siemre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dirty="0" err="1"/>
              <a:t>ការបំពេញក្នុងតារាងផែនការ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km-KH" sz="1740" dirty="0">
                <a:solidFill>
                  <a:srgbClr val="0070C0"/>
                </a:solidFill>
              </a:rPr>
              <a:t>ការប៉ាន់ស្មានដំបូងលើថ្លៃចំណាយសរុបសម្រាប់សកម្មភាពដែល ជាប់ក្នុងជម្រើសដំបូង(លានដុល្លា)</a:t>
            </a:r>
          </a:p>
          <a:p>
            <a:pPr>
              <a:lnSpc>
                <a:spcPct val="170000"/>
              </a:lnSpc>
            </a:pPr>
            <a:r>
              <a:rPr lang="km-KH" sz="1740" dirty="0">
                <a:solidFill>
                  <a:srgbClr val="0070C0"/>
                </a:solidFill>
              </a:rPr>
              <a:t>បន្ថែមការប៉ាន់ស្មានដំបូង និងប្រៀបធៀបជាមួយសេណារីយ៉ូធនធាន (ពី ក្រសួងសេដ្ឋកិច្ច និងហិរញ្ញវត្ថុ </a:t>
            </a:r>
            <a:r>
              <a:rPr lang="km-KH" sz="1740" dirty="0" smtClean="0">
                <a:solidFill>
                  <a:srgbClr val="0070C0"/>
                </a:solidFill>
              </a:rPr>
              <a:t>នៅ</a:t>
            </a:r>
            <a:r>
              <a:rPr lang="km-KH" sz="1740" dirty="0">
                <a:solidFill>
                  <a:srgbClr val="0070C0"/>
                </a:solidFill>
              </a:rPr>
              <a:t>ក្នុង ក្របខណ្ឌហិរញ្ញប្បទានប្រែប្រួលអាកាសធាតុ</a:t>
            </a:r>
            <a:r>
              <a:rPr lang="en-US" sz="1740" dirty="0" smtClean="0">
                <a:solidFill>
                  <a:srgbClr val="0070C0"/>
                </a:solidFill>
              </a:rPr>
              <a:t>)</a:t>
            </a:r>
            <a:endParaRPr lang="en-US" sz="1740" dirty="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</a:pPr>
            <a:r>
              <a:rPr lang="km-KH" sz="1740" dirty="0">
                <a:solidFill>
                  <a:srgbClr val="0070C0"/>
                </a:solidFill>
              </a:rPr>
              <a:t>កាត់បន្ថយ (ឬបង្កើន) ការចំណាយដើម្បីឲ្យស៊ីគ្នាជាមួយធនធានដែលមាន ដោយប្រើប្រាស់លក្ខណៈវិនិច្ឆ័យចំណាត់អាទិភាព ដើម្បីជួយសម្រេចថាតើសកម្មភាពណាខ្លះអាចកាត់បន្ថយបានច្រើនបំផុត</a:t>
            </a:r>
          </a:p>
          <a:p>
            <a:pPr>
              <a:lnSpc>
                <a:spcPct val="170000"/>
              </a:lnSpc>
            </a:pPr>
            <a:r>
              <a:rPr lang="km-KH" sz="1740" dirty="0">
                <a:solidFill>
                  <a:srgbClr val="0070C0"/>
                </a:solidFill>
              </a:rPr>
              <a:t>ពិចារណាភស្តុតាងអំពីការបែងចែកជាដំណាក់កាល (ខ្លី មធ្យម វែង) និងលំដាប់លំដោយ (ពោលគឺ ចាប់ផ្តើមសកម្មភាពដែលចាំបាច់ដើម្បី រៀបចំសម្រាប់សកម្មភាពដទៃ និងមិនចាប់ផ្តើមពីសកម្មភាពណា ដែលត្រូវការឲ្យមានសកម្មភាពផ្សេងជាមុន) និងវិភាជន៍សម្រាប់ឆ្នាំនីមួយៗ</a:t>
            </a:r>
          </a:p>
        </p:txBody>
      </p:sp>
    </p:spTree>
    <p:extLst>
      <p:ext uri="{BB962C8B-B14F-4D97-AF65-F5344CB8AC3E}">
        <p14:creationId xmlns:p14="http://schemas.microsoft.com/office/powerpoint/2010/main" val="1299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ការបង្ហើយផ្នែកនយោបាយ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m-KH" dirty="0">
                <a:solidFill>
                  <a:srgbClr val="0070C0"/>
                </a:solidFill>
              </a:rPr>
              <a:t>ការពិគ្រោះយោបល់ជាមួយអ្នកពាក់ព័ន្ធនានា (ស្ថាប័ននានា, 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NGOs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km-KH" dirty="0">
                <a:solidFill>
                  <a:srgbClr val="0070C0"/>
                </a:solidFill>
              </a:rPr>
              <a:t>វិស័</a:t>
            </a:r>
            <a:r>
              <a:rPr lang="km-KH" dirty="0" smtClean="0">
                <a:solidFill>
                  <a:srgbClr val="0070C0"/>
                </a:solidFill>
              </a:rPr>
              <a:t>យឯក</a:t>
            </a:r>
            <a:r>
              <a:rPr lang="km-KH" dirty="0">
                <a:solidFill>
                  <a:srgbClr val="0070C0"/>
                </a:solidFill>
              </a:rPr>
              <a:t>ជន ម្ចាស់ជំនួយ …) អំពីចំណាត់អាទិភាព និងតារាងផែនការ</a:t>
            </a:r>
          </a:p>
          <a:p>
            <a:r>
              <a:rPr lang="km-KH" dirty="0">
                <a:solidFill>
                  <a:srgbClr val="0070C0"/>
                </a:solidFill>
              </a:rPr>
              <a:t>ស្វែងរកយោបល់ណែនាំពីអ្នកកសាងគោលនយោបាយ ក្នុងក្រសួង និងទទួលការណែនាំអំពីការកែសម្រួល៖</a:t>
            </a:r>
          </a:p>
          <a:p>
            <a:pPr lvl="1"/>
            <a:r>
              <a:rPr lang="km-KH" dirty="0">
                <a:solidFill>
                  <a:srgbClr val="0070C0"/>
                </a:solidFill>
              </a:rPr>
              <a:t>ពិន្ទុលើចំណាត់អាទិភាព</a:t>
            </a:r>
          </a:p>
          <a:p>
            <a:pPr lvl="1"/>
            <a:r>
              <a:rPr lang="km-KH" dirty="0">
                <a:solidFill>
                  <a:srgbClr val="0070C0"/>
                </a:solidFill>
              </a:rPr>
              <a:t>តារាង</a:t>
            </a:r>
            <a:r>
              <a:rPr lang="km-KH" dirty="0" smtClean="0">
                <a:solidFill>
                  <a:srgbClr val="0070C0"/>
                </a:solidFill>
              </a:rPr>
              <a:t>ផែនការ</a:t>
            </a:r>
            <a:endParaRPr lang="km-KH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គោលការណ៍ណែនាំសម្រាប់ក្រុមនានា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បំពេញក្នុងទម្រង់ឯកសារចំនួនពីរដែលមានផ្តល់ជូន៖ តារាងសកម្មភាព + តារាងផែនការ</a:t>
            </a:r>
          </a:p>
          <a:p>
            <a:pPr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តារាងសកម្មភាពត្រូវតែមានសម្រាប់៖</a:t>
            </a:r>
          </a:p>
          <a:p>
            <a:pPr lvl="1"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គ្រប់សកម្មភាព ត្រូវចាត់ថ្នាក់ត្រួសៗអំពីការបន្ស៊ាំ/កាត់បន្ថយ បូកនឹងការចាត់ជាដំណាក់កាល និងទំហំ</a:t>
            </a:r>
          </a:p>
          <a:p>
            <a:pPr lvl="1"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សកម្មភាពថ្មី គណនាអត្ថប្រយោជន៍បន្ថែម លទ្ធភាពអនុវត្ត ចាត់ជាដំណាក់កាល</a:t>
            </a:r>
          </a:p>
          <a:p>
            <a:pPr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បំពេញក្នុងតារាង</a:t>
            </a:r>
            <a:r>
              <a:rPr lang="km-KH" sz="1800" dirty="0" smtClean="0">
                <a:solidFill>
                  <a:srgbClr val="0070C0"/>
                </a:solidFill>
              </a:rPr>
              <a:t>ផែនការ </a:t>
            </a:r>
            <a:r>
              <a:rPr lang="km-KH" sz="1800" dirty="0">
                <a:solidFill>
                  <a:srgbClr val="0070C0"/>
                </a:solidFill>
              </a:rPr>
              <a:t>ដោយបែងចែកជា ១០០ឯកត្តាធនធានហិរញ្ញវត្ថុ (ផ្តោតលើការអនុវត្តជាមួយវិភាជន៍ដំបូងមួយ និងកែតម្រូវម្តង)</a:t>
            </a:r>
          </a:p>
          <a:p>
            <a:pPr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ការរាយការណ៍</a:t>
            </a:r>
          </a:p>
          <a:p>
            <a:pPr lvl="1"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ពិន្ទុ ចាត់ជាដំណាក់កាល ទំហំ</a:t>
            </a:r>
          </a:p>
          <a:p>
            <a:pPr lvl="1"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តារាងម៉ាទ្រិក</a:t>
            </a:r>
          </a:p>
          <a:p>
            <a:pPr lvl="1">
              <a:spcBef>
                <a:spcPts val="400"/>
              </a:spcBef>
            </a:pPr>
            <a:r>
              <a:rPr lang="km-KH" sz="1800" dirty="0">
                <a:solidFill>
                  <a:srgbClr val="0070C0"/>
                </a:solidFill>
              </a:rPr>
              <a:t>យោបល់ណែនាំ</a:t>
            </a:r>
          </a:p>
        </p:txBody>
      </p:sp>
    </p:spTree>
    <p:extLst>
      <p:ext uri="{BB962C8B-B14F-4D97-AF65-F5344CB8AC3E}">
        <p14:creationId xmlns:p14="http://schemas.microsoft.com/office/powerpoint/2010/main" val="245306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តារាងសកម្មភាព</a:t>
            </a:r>
            <a:endParaRPr lang="en-US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083632"/>
              </p:ext>
            </p:extLst>
          </p:nvPr>
        </p:nvGraphicFramePr>
        <p:xfrm>
          <a:off x="251522" y="1143001"/>
          <a:ext cx="8712965" cy="510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6609"/>
                <a:gridCol w="1137726"/>
                <a:gridCol w="1137726"/>
                <a:gridCol w="1137726"/>
                <a:gridCol w="1137726"/>
                <a:gridCol w="1137726"/>
                <a:gridCol w="1137726"/>
              </a:tblGrid>
              <a:tr h="96203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ពិន្ទុបន្ស៊ាំ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ពិន្ទុកាត់បន្ថយ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អត្ថប្រយោជន៍បន្ថែម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ពិន្ទុលទ្ធភាព</a:t>
                      </a:r>
                      <a:r>
                        <a:rPr lang="en-GB" sz="1400" dirty="0" smtClean="0">
                          <a:latin typeface="Khmer OS Siemreap" pitchFamily="2" charset="0"/>
                          <a:cs typeface="Khmer OS Siemreap" pitchFamily="2" charset="0"/>
                        </a:rPr>
                        <a:t>​ ​</a:t>
                      </a:r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អនុវត្ត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ចែកជា</a:t>
                      </a:r>
                      <a:r>
                        <a:rPr lang="en-GB" sz="1400" dirty="0" smtClean="0">
                          <a:latin typeface="Khmer OS Siemreap" pitchFamily="2" charset="0"/>
                          <a:cs typeface="Khmer OS Siemreap" pitchFamily="2" charset="0"/>
                        </a:rPr>
                        <a:t>​</a:t>
                      </a:r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ដំណាក់កាល</a:t>
                      </a:r>
                      <a:r>
                        <a:rPr lang="en-GB" sz="1400" u="none" strike="noStrike" dirty="0">
                          <a:effectLst/>
                        </a:rPr>
                        <a:t/>
                      </a:r>
                      <a:br>
                        <a:rPr lang="en-GB" sz="1400" u="none" strike="noStrike" dirty="0">
                          <a:effectLst/>
                        </a:rPr>
                      </a:br>
                      <a:r>
                        <a:rPr lang="en-GB" sz="1800" u="none" strike="noStrike" dirty="0">
                          <a:effectLst/>
                        </a:rPr>
                        <a:t>(s-m-l)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err="1" smtClean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ទំហំ</a:t>
                      </a:r>
                      <a:r>
                        <a:rPr lang="en-GB" sz="1800" u="none" strike="noStrike" dirty="0">
                          <a:effectLst/>
                        </a:rPr>
                        <a:t/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800" u="none" strike="noStrike" dirty="0">
                          <a:effectLst/>
                        </a:rPr>
                        <a:t>(1-4)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3848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ក្រុមទី</a:t>
                      </a:r>
                      <a:r>
                        <a:rPr lang="en-GB" sz="1400" dirty="0" smtClean="0">
                          <a:latin typeface="Khmer OS Siemreap" pitchFamily="2" charset="0"/>
                          <a:cs typeface="Khmer OS Siemreap" pitchFamily="2" charset="0"/>
                        </a:rPr>
                        <a:t> ១៖ </a:t>
                      </a:r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សកម្មភាពថ្មី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ក្រុម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 ២៖ </a:t>
                      </a:r>
                      <a:r>
                        <a:rPr lang="en-GB" sz="18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ពង្រឹងភាពធន</a:t>
                      </a:r>
                      <a:r>
                        <a:rPr lang="en-GB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់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…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ក្រុម</a:t>
                      </a:r>
                      <a:r>
                        <a:rPr lang="en-GB" sz="1400" dirty="0" smtClean="0">
                          <a:latin typeface="Khmer OS Siemreap" pitchFamily="2" charset="0"/>
                          <a:cs typeface="Khmer OS Siemreap" pitchFamily="2" charset="0"/>
                        </a:rPr>
                        <a:t> ៣៖ </a:t>
                      </a:r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កែតម្រូវទំហំ</a:t>
                      </a:r>
                      <a:r>
                        <a:rPr lang="en-GB" sz="1400" dirty="0" smtClean="0">
                          <a:latin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lang="en-GB" sz="14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ពង្រីកការអនុវត្ត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…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3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…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04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…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ទម្រង់នៃតារាងផែនការ</a:t>
            </a:r>
            <a:endParaRPr lang="en-US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580286"/>
              </p:ext>
            </p:extLst>
          </p:nvPr>
        </p:nvGraphicFramePr>
        <p:xfrm>
          <a:off x="323528" y="1143000"/>
          <a:ext cx="8712968" cy="5184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6324"/>
                <a:gridCol w="1008112"/>
                <a:gridCol w="1008112"/>
                <a:gridCol w="756084"/>
                <a:gridCol w="756084"/>
                <a:gridCol w="756084"/>
                <a:gridCol w="756084"/>
                <a:gridCol w="756084"/>
              </a:tblGrid>
              <a:tr h="39881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សកម្មភាព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6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ប៉ាន់ស្មានដំបូង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dirty="0" err="1" smtClean="0">
                          <a:latin typeface="Khmer OS Siemreap" pitchFamily="2" charset="0"/>
                          <a:cs typeface="Khmer OS Siemreap" pitchFamily="2" charset="0"/>
                        </a:rPr>
                        <a:t>កែតម្រូវការប៉ាន់ស្មាន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ការបែងចែកតាមឆ្នាំ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88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2014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2015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2016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2017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2018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81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សរុប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563888" y="2151110"/>
            <a:ext cx="0" cy="3960440"/>
          </a:xfrm>
          <a:prstGeom prst="straightConnector1">
            <a:avLst/>
          </a:prstGeom>
          <a:ln w="41275">
            <a:solidFill>
              <a:schemeClr val="tx1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923928" y="6111550"/>
            <a:ext cx="648072" cy="0"/>
          </a:xfrm>
          <a:prstGeom prst="straightConnector1">
            <a:avLst/>
          </a:prstGeom>
          <a:ln w="41275">
            <a:solidFill>
              <a:schemeClr val="tx1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860032" y="2151110"/>
            <a:ext cx="0" cy="3960440"/>
          </a:xfrm>
          <a:prstGeom prst="straightConnector1">
            <a:avLst/>
          </a:prstGeom>
          <a:ln w="41275">
            <a:solidFill>
              <a:schemeClr val="tx1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73216" y="2608310"/>
            <a:ext cx="3431232" cy="0"/>
          </a:xfrm>
          <a:prstGeom prst="straightConnector1">
            <a:avLst/>
          </a:prstGeom>
          <a:ln w="41275">
            <a:solidFill>
              <a:schemeClr val="tx1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73216" y="3015206"/>
            <a:ext cx="3431232" cy="0"/>
          </a:xfrm>
          <a:prstGeom prst="straightConnector1">
            <a:avLst/>
          </a:prstGeom>
          <a:ln w="41275">
            <a:solidFill>
              <a:schemeClr val="tx1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7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សូមអរគុណ!</a:t>
            </a:r>
            <a:endParaRPr lang="en-US" sz="4800" b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hmer OS Muol Light" pitchFamily="2" charset="0"/>
                <a:ea typeface="Khmer OS Muol Light" pitchFamily="2" charset="0"/>
                <a:cs typeface="Khmer OS Muol Light" pitchFamily="2" charset="0"/>
              </a:rPr>
              <a:t>ជំហាននានា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តារាងសរុប (ការកំណត់អត្តសញ្ញាណ)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ការប៉ាន់ប្រមាណរហ័សសម្រាប់ការជម្រុះ (ដែលរួមទាំងចំណាត់ជាក្រុម)</a:t>
            </a:r>
          </a:p>
          <a:p>
            <a:pPr>
              <a:lnSpc>
                <a:spcPct val="15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km-KH" sz="2400" dirty="0">
                <a:solidFill>
                  <a:srgbClr val="0070C0"/>
                </a:solidFill>
                <a:latin typeface="Khmer OS Siemreap" pitchFamily="2" charset="0"/>
                <a:ea typeface="Khmer OS Siemreap" pitchFamily="2" charset="0"/>
                <a:cs typeface="Khmer OS Siemreap" pitchFamily="2" charset="0"/>
              </a:rPr>
              <a:t>ការប៉ាន់ប្រមាណពេញលេញលើតារាងខ្លី ដើម្បីរៀបចំតារាងផែនការ រួមជាមួយវិភាជន៍មូលនិធិ</a:t>
            </a:r>
          </a:p>
        </p:txBody>
      </p:sp>
    </p:spTree>
    <p:extLst>
      <p:ext uri="{BB962C8B-B14F-4D97-AF65-F5344CB8AC3E}">
        <p14:creationId xmlns:p14="http://schemas.microsoft.com/office/powerpoint/2010/main" val="13823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m-KH" sz="2200" b="0" dirty="0"/>
              <a:t>រម្លឹកអំពីក្រុមសកម្មភាព</a:t>
            </a:r>
            <a:endParaRPr lang="en-US" sz="2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km-KH" dirty="0">
                <a:solidFill>
                  <a:srgbClr val="0070C0"/>
                </a:solidFill>
              </a:rPr>
              <a:t>អន្តរាគមន៍ថ្មីៗដែលផ្តោតលើការប្រែប្រួលអាកាសធាតុ (ដើម្បីធ្វើការលើបញ្ហាប្រែប្រួលអាកាសធាតុដែលនៅពុំទាន់បានដោះស្រាយ)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km-KH" dirty="0">
                <a:solidFill>
                  <a:srgbClr val="0070C0"/>
                </a:solidFill>
              </a:rPr>
              <a:t>ការពង្រឹងភាពធន់នឹងអាកាសធាតុនៃសកម្មភាពដែលមានស្រាប់ (ដោះស្រាយភាពខ្វះចន្លោះនៃការបន្ស៊ាំ និងការកាត់បន្ថយ តាមរយៈការកែតម្រូវ ឬ ការបន្ថែមទៅក្នុងអន្តរាគមន៍នានាដែលមានស្រាប់)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km-KH" dirty="0">
                <a:solidFill>
                  <a:srgbClr val="0070C0"/>
                </a:solidFill>
              </a:rPr>
              <a:t>ការពង្រីកអន្តរាគមន៍ដែលមានស្រាប់ និងដែលគ្រោងអនុវត្ត ដោយផ្អែកលើទិដ្ឋភាពនានានៃការប្រែប្រួលអាកាសធាតុក្នុងអន្តរាគមន៍ទាំង</a:t>
            </a:r>
            <a:r>
              <a:rPr lang="km-KH" dirty="0" smtClean="0">
                <a:solidFill>
                  <a:srgbClr val="0070C0"/>
                </a:solidFill>
              </a:rPr>
              <a:t>នោះ</a:t>
            </a:r>
            <a:endParaRPr lang="km-KH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ភស្តុតាងនៃចំណាត់អាទិភាព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2640"/>
              </a:lnSpc>
            </a:pPr>
            <a:r>
              <a:rPr lang="en-GB" sz="1900" dirty="0">
                <a:solidFill>
                  <a:srgbClr val="0070C0"/>
                </a:solidFill>
              </a:rPr>
              <a:t>ពិន្ទុដំបូងសម្រាប់ការបន្សាំ/</a:t>
            </a:r>
            <a:r>
              <a:rPr lang="en-GB" sz="1900" dirty="0" err="1">
                <a:solidFill>
                  <a:srgbClr val="0070C0"/>
                </a:solidFill>
              </a:rPr>
              <a:t>ការកាត់បន្ថយ</a:t>
            </a:r>
            <a:endParaRPr lang="en-GB" sz="1900" dirty="0">
              <a:solidFill>
                <a:srgbClr val="0070C0"/>
              </a:solidFill>
            </a:endParaRPr>
          </a:p>
          <a:p>
            <a:pPr>
              <a:lnSpc>
                <a:spcPts val="2640"/>
              </a:lnSpc>
            </a:pPr>
            <a:r>
              <a:rPr lang="en-GB" sz="1900" dirty="0" err="1">
                <a:solidFill>
                  <a:srgbClr val="0070C0"/>
                </a:solidFill>
              </a:rPr>
              <a:t>ពិន្ទុ</a:t>
            </a:r>
            <a:r>
              <a:rPr lang="en-GB" sz="1900" dirty="0">
                <a:solidFill>
                  <a:srgbClr val="0070C0"/>
                </a:solidFill>
              </a:rPr>
              <a:t> ២ </a:t>
            </a:r>
            <a:r>
              <a:rPr lang="en-GB" sz="1900" dirty="0" err="1">
                <a:solidFill>
                  <a:srgbClr val="0070C0"/>
                </a:solidFill>
              </a:rPr>
              <a:t>បន្ថែមទៀត</a:t>
            </a:r>
            <a:r>
              <a:rPr lang="en-GB" sz="1900" dirty="0">
                <a:solidFill>
                  <a:srgbClr val="0070C0"/>
                </a:solidFill>
              </a:rPr>
              <a:t> (</a:t>
            </a:r>
            <a:r>
              <a:rPr lang="en-GB" sz="1900" dirty="0" err="1">
                <a:solidFill>
                  <a:srgbClr val="0070C0"/>
                </a:solidFill>
              </a:rPr>
              <a:t>អត្ថប្រយោជន៍បន្ថែម</a:t>
            </a:r>
            <a:r>
              <a:rPr lang="en-GB" sz="1900" dirty="0">
                <a:solidFill>
                  <a:srgbClr val="0070C0"/>
                </a:solidFill>
              </a:rPr>
              <a:t> </a:t>
            </a:r>
            <a:r>
              <a:rPr lang="en-GB" sz="1900" dirty="0" err="1">
                <a:solidFill>
                  <a:srgbClr val="0070C0"/>
                </a:solidFill>
              </a:rPr>
              <a:t>និងលទ្ធភាពអនុវត្ត</a:t>
            </a:r>
            <a:r>
              <a:rPr lang="en-GB" sz="1900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ts val="2640"/>
              </a:lnSpc>
            </a:pPr>
            <a:r>
              <a:rPr lang="en-GB" sz="1900" dirty="0" err="1">
                <a:solidFill>
                  <a:srgbClr val="0070C0"/>
                </a:solidFill>
              </a:rPr>
              <a:t>ការកំណត់ជាដំណាក់កាល</a:t>
            </a:r>
            <a:endParaRPr lang="en-GB" sz="1900" dirty="0">
              <a:solidFill>
                <a:srgbClr val="0070C0"/>
              </a:solidFill>
            </a:endParaRPr>
          </a:p>
          <a:p>
            <a:pPr>
              <a:lnSpc>
                <a:spcPts val="2640"/>
              </a:lnSpc>
            </a:pPr>
            <a:r>
              <a:rPr lang="en-GB" sz="1900" dirty="0" err="1">
                <a:solidFill>
                  <a:srgbClr val="0070C0"/>
                </a:solidFill>
              </a:rPr>
              <a:t>ទំហំ</a:t>
            </a:r>
            <a:endParaRPr lang="en-GB" sz="1900" dirty="0">
              <a:solidFill>
                <a:srgbClr val="0070C0"/>
              </a:solidFill>
            </a:endParaRPr>
          </a:p>
          <a:p>
            <a:pPr>
              <a:lnSpc>
                <a:spcPts val="2640"/>
              </a:lnSpc>
            </a:pPr>
            <a:r>
              <a:rPr lang="en-GB" sz="1900" dirty="0" err="1">
                <a:solidFill>
                  <a:srgbClr val="0070C0"/>
                </a:solidFill>
              </a:rPr>
              <a:t>សម្រាប់ក្រុម</a:t>
            </a:r>
            <a:r>
              <a:rPr lang="en-GB" sz="1900" dirty="0">
                <a:solidFill>
                  <a:srgbClr val="0070C0"/>
                </a:solidFill>
              </a:rPr>
              <a:t> ១ </a:t>
            </a:r>
            <a:r>
              <a:rPr lang="en-GB" sz="1900" dirty="0" err="1">
                <a:solidFill>
                  <a:srgbClr val="0070C0"/>
                </a:solidFill>
              </a:rPr>
              <a:t>និង</a:t>
            </a:r>
            <a:r>
              <a:rPr lang="en-GB" sz="1900" dirty="0">
                <a:solidFill>
                  <a:srgbClr val="0070C0"/>
                </a:solidFill>
              </a:rPr>
              <a:t> ២ </a:t>
            </a:r>
            <a:r>
              <a:rPr lang="en-GB" sz="1900" dirty="0" err="1">
                <a:solidFill>
                  <a:srgbClr val="0070C0"/>
                </a:solidFill>
              </a:rPr>
              <a:t>ចំណាត់អាទិភាពសំដៅលើការពង្រឹងភាពធន</a:t>
            </a:r>
            <a:r>
              <a:rPr lang="en-GB" sz="1900" dirty="0">
                <a:solidFill>
                  <a:srgbClr val="0070C0"/>
                </a:solidFill>
              </a:rPr>
              <a:t>់ ឬ </a:t>
            </a:r>
            <a:r>
              <a:rPr lang="en-GB" sz="1900" dirty="0" err="1">
                <a:solidFill>
                  <a:srgbClr val="0070C0"/>
                </a:solidFill>
              </a:rPr>
              <a:t>ការពង្រីកឡើងវិញ</a:t>
            </a:r>
            <a:r>
              <a:rPr lang="en-GB" sz="1900" dirty="0">
                <a:solidFill>
                  <a:srgbClr val="0070C0"/>
                </a:solidFill>
              </a:rPr>
              <a:t> </a:t>
            </a:r>
            <a:r>
              <a:rPr lang="en-GB" sz="1900" dirty="0" err="1">
                <a:solidFill>
                  <a:srgbClr val="0070C0"/>
                </a:solidFill>
              </a:rPr>
              <a:t>មិនមែនជាការចំណាយដែលមានស្រាប់នោះទេ</a:t>
            </a:r>
            <a:endParaRPr lang="en-GB" sz="1900" dirty="0">
              <a:solidFill>
                <a:srgbClr val="0070C0"/>
              </a:solidFill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741362" y="3505200"/>
            <a:ext cx="7945438" cy="2979738"/>
            <a:chOff x="332" y="2394"/>
            <a:chExt cx="5005" cy="1877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0" y="2402"/>
              <a:ext cx="4989" cy="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40" y="2748"/>
              <a:ext cx="4989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40" y="3242"/>
              <a:ext cx="4989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719" y="3407"/>
              <a:ext cx="1309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19" y="3572"/>
              <a:ext cx="1309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40" y="3736"/>
              <a:ext cx="4989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719" y="3901"/>
              <a:ext cx="1309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495" y="2435"/>
              <a:ext cx="49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err="1" smtClean="0">
                  <a:latin typeface="Khmer OS Siemreap" pitchFamily="2" charset="0"/>
                  <a:cs typeface="Khmer OS Siemreap" pitchFamily="2" charset="0"/>
                </a:rPr>
                <a:t>ពិន្ទុសម្រាប</a:t>
              </a:r>
              <a:r>
                <a:rPr lang="en-GB" sz="1400" dirty="0" smtClean="0">
                  <a:latin typeface="Khmer OS Siemreap" pitchFamily="2" charset="0"/>
                  <a:cs typeface="Khmer OS Siemreap" pitchFamily="2" charset="0"/>
                </a:rPr>
                <a:t>់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err="1" smtClean="0">
                  <a:latin typeface="Khmer OS Siemreap" pitchFamily="2" charset="0"/>
                  <a:cs typeface="Khmer OS Siemreap" pitchFamily="2" charset="0"/>
                </a:rPr>
                <a:t>ការបន្ស៊ាំ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177" y="2600"/>
              <a:ext cx="412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(s-m-l)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885" y="2600"/>
              <a:ext cx="321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(1-4)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65" y="2929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5" y="3094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65" y="3423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65" y="3588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65" y="3917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65" y="4082"/>
              <a:ext cx="156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…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65" y="2764"/>
              <a:ext cx="107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err="1" smtClean="0">
                  <a:latin typeface="Khmer OS Siemreap" pitchFamily="2" charset="0"/>
                  <a:cs typeface="Khmer OS Siemreap" pitchFamily="2" charset="0"/>
                </a:rPr>
                <a:t>ក្រុម</a:t>
              </a:r>
              <a:r>
                <a:rPr lang="en-GB" sz="1600" dirty="0" smtClean="0">
                  <a:latin typeface="Khmer OS Siemreap" pitchFamily="2" charset="0"/>
                  <a:cs typeface="Khmer OS Siemreap" pitchFamily="2" charset="0"/>
                </a:rPr>
                <a:t> ១៖ </a:t>
              </a:r>
              <a:r>
                <a:rPr lang="en-GB" sz="1600" dirty="0" err="1" smtClean="0">
                  <a:latin typeface="Khmer OS Siemreap" pitchFamily="2" charset="0"/>
                  <a:cs typeface="Khmer OS Siemreap" pitchFamily="2" charset="0"/>
                </a:rPr>
                <a:t>សកម្មភាពថ្មី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 flipV="1">
              <a:off x="340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340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flipV="1">
              <a:off x="1419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35"/>
            <p:cNvSpPr>
              <a:spLocks noChangeArrowheads="1"/>
            </p:cNvSpPr>
            <p:nvPr/>
          </p:nvSpPr>
          <p:spPr bwMode="auto">
            <a:xfrm>
              <a:off x="1419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 flipV="1">
              <a:off x="2069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37"/>
            <p:cNvSpPr>
              <a:spLocks noChangeArrowheads="1"/>
            </p:cNvSpPr>
            <p:nvPr/>
          </p:nvSpPr>
          <p:spPr bwMode="auto">
            <a:xfrm>
              <a:off x="2069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 flipV="1">
              <a:off x="2719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2719" y="2394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3370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3370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 flipV="1">
              <a:off x="4020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43"/>
            <p:cNvSpPr>
              <a:spLocks noChangeArrowheads="1"/>
            </p:cNvSpPr>
            <p:nvPr/>
          </p:nvSpPr>
          <p:spPr bwMode="auto">
            <a:xfrm>
              <a:off x="4020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 flipV="1">
              <a:off x="4671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45"/>
            <p:cNvSpPr>
              <a:spLocks noChangeArrowheads="1"/>
            </p:cNvSpPr>
            <p:nvPr/>
          </p:nvSpPr>
          <p:spPr bwMode="auto">
            <a:xfrm>
              <a:off x="4671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46"/>
            <p:cNvSpPr>
              <a:spLocks noChangeArrowheads="1"/>
            </p:cNvSpPr>
            <p:nvPr/>
          </p:nvSpPr>
          <p:spPr bwMode="auto">
            <a:xfrm>
              <a:off x="348" y="2394"/>
              <a:ext cx="4981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47"/>
            <p:cNvSpPr>
              <a:spLocks noChangeShapeType="1"/>
            </p:cNvSpPr>
            <p:nvPr/>
          </p:nvSpPr>
          <p:spPr bwMode="auto">
            <a:xfrm flipV="1">
              <a:off x="5321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48"/>
            <p:cNvSpPr>
              <a:spLocks noChangeArrowheads="1"/>
            </p:cNvSpPr>
            <p:nvPr/>
          </p:nvSpPr>
          <p:spPr bwMode="auto">
            <a:xfrm>
              <a:off x="5321" y="2394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>
              <a:off x="348" y="2748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348" y="2748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1419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2"/>
            <p:cNvSpPr>
              <a:spLocks noChangeArrowheads="1"/>
            </p:cNvSpPr>
            <p:nvPr/>
          </p:nvSpPr>
          <p:spPr bwMode="auto">
            <a:xfrm>
              <a:off x="1419" y="2410"/>
              <a:ext cx="8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>
              <a:off x="2069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2069" y="2410"/>
              <a:ext cx="8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>
              <a:off x="2719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2719" y="2410"/>
              <a:ext cx="9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7"/>
            <p:cNvSpPr>
              <a:spLocks noChangeShapeType="1"/>
            </p:cNvSpPr>
            <p:nvPr/>
          </p:nvSpPr>
          <p:spPr bwMode="auto">
            <a:xfrm>
              <a:off x="3370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58"/>
            <p:cNvSpPr>
              <a:spLocks noChangeArrowheads="1"/>
            </p:cNvSpPr>
            <p:nvPr/>
          </p:nvSpPr>
          <p:spPr bwMode="auto">
            <a:xfrm>
              <a:off x="3370" y="2410"/>
              <a:ext cx="8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auto">
            <a:xfrm>
              <a:off x="4020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60"/>
            <p:cNvSpPr>
              <a:spLocks noChangeArrowheads="1"/>
            </p:cNvSpPr>
            <p:nvPr/>
          </p:nvSpPr>
          <p:spPr bwMode="auto">
            <a:xfrm>
              <a:off x="4020" y="2410"/>
              <a:ext cx="8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61"/>
            <p:cNvSpPr>
              <a:spLocks noChangeShapeType="1"/>
            </p:cNvSpPr>
            <p:nvPr/>
          </p:nvSpPr>
          <p:spPr bwMode="auto">
            <a:xfrm>
              <a:off x="4671" y="2410"/>
              <a:ext cx="0" cy="3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4671" y="2410"/>
              <a:ext cx="8" cy="3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63"/>
            <p:cNvSpPr>
              <a:spLocks noChangeShapeType="1"/>
            </p:cNvSpPr>
            <p:nvPr/>
          </p:nvSpPr>
          <p:spPr bwMode="auto">
            <a:xfrm>
              <a:off x="348" y="2913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348" y="2913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65"/>
            <p:cNvSpPr>
              <a:spLocks noChangeShapeType="1"/>
            </p:cNvSpPr>
            <p:nvPr/>
          </p:nvSpPr>
          <p:spPr bwMode="auto">
            <a:xfrm>
              <a:off x="348" y="3077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66"/>
            <p:cNvSpPr>
              <a:spLocks noChangeArrowheads="1"/>
            </p:cNvSpPr>
            <p:nvPr/>
          </p:nvSpPr>
          <p:spPr bwMode="auto">
            <a:xfrm>
              <a:off x="348" y="3077"/>
              <a:ext cx="4965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68"/>
            <p:cNvSpPr>
              <a:spLocks noChangeArrowheads="1"/>
            </p:cNvSpPr>
            <p:nvPr/>
          </p:nvSpPr>
          <p:spPr bwMode="auto">
            <a:xfrm>
              <a:off x="348" y="3242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69"/>
            <p:cNvSpPr>
              <a:spLocks noChangeShapeType="1"/>
            </p:cNvSpPr>
            <p:nvPr/>
          </p:nvSpPr>
          <p:spPr bwMode="auto">
            <a:xfrm>
              <a:off x="1419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70"/>
            <p:cNvSpPr>
              <a:spLocks noChangeArrowheads="1"/>
            </p:cNvSpPr>
            <p:nvPr/>
          </p:nvSpPr>
          <p:spPr bwMode="auto">
            <a:xfrm>
              <a:off x="1419" y="2921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71"/>
            <p:cNvSpPr>
              <a:spLocks noChangeShapeType="1"/>
            </p:cNvSpPr>
            <p:nvPr/>
          </p:nvSpPr>
          <p:spPr bwMode="auto">
            <a:xfrm>
              <a:off x="2069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72"/>
            <p:cNvSpPr>
              <a:spLocks noChangeArrowheads="1"/>
            </p:cNvSpPr>
            <p:nvPr/>
          </p:nvSpPr>
          <p:spPr bwMode="auto">
            <a:xfrm>
              <a:off x="2069" y="2921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73"/>
            <p:cNvSpPr>
              <a:spLocks noChangeShapeType="1"/>
            </p:cNvSpPr>
            <p:nvPr/>
          </p:nvSpPr>
          <p:spPr bwMode="auto">
            <a:xfrm>
              <a:off x="2719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74"/>
            <p:cNvSpPr>
              <a:spLocks noChangeArrowheads="1"/>
            </p:cNvSpPr>
            <p:nvPr/>
          </p:nvSpPr>
          <p:spPr bwMode="auto">
            <a:xfrm>
              <a:off x="2719" y="2921"/>
              <a:ext cx="9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75"/>
            <p:cNvSpPr>
              <a:spLocks noChangeShapeType="1"/>
            </p:cNvSpPr>
            <p:nvPr/>
          </p:nvSpPr>
          <p:spPr bwMode="auto">
            <a:xfrm>
              <a:off x="3370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76"/>
            <p:cNvSpPr>
              <a:spLocks noChangeArrowheads="1"/>
            </p:cNvSpPr>
            <p:nvPr/>
          </p:nvSpPr>
          <p:spPr bwMode="auto">
            <a:xfrm>
              <a:off x="3370" y="2921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77"/>
            <p:cNvSpPr>
              <a:spLocks noChangeShapeType="1"/>
            </p:cNvSpPr>
            <p:nvPr/>
          </p:nvSpPr>
          <p:spPr bwMode="auto">
            <a:xfrm>
              <a:off x="4020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78"/>
            <p:cNvSpPr>
              <a:spLocks noChangeArrowheads="1"/>
            </p:cNvSpPr>
            <p:nvPr/>
          </p:nvSpPr>
          <p:spPr bwMode="auto">
            <a:xfrm>
              <a:off x="4020" y="2921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79"/>
            <p:cNvSpPr>
              <a:spLocks noChangeShapeType="1"/>
            </p:cNvSpPr>
            <p:nvPr/>
          </p:nvSpPr>
          <p:spPr bwMode="auto">
            <a:xfrm>
              <a:off x="4671" y="2921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80"/>
            <p:cNvSpPr>
              <a:spLocks noChangeArrowheads="1"/>
            </p:cNvSpPr>
            <p:nvPr/>
          </p:nvSpPr>
          <p:spPr bwMode="auto">
            <a:xfrm>
              <a:off x="4671" y="2921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81"/>
            <p:cNvSpPr>
              <a:spLocks noChangeShapeType="1"/>
            </p:cNvSpPr>
            <p:nvPr/>
          </p:nvSpPr>
          <p:spPr bwMode="auto">
            <a:xfrm>
              <a:off x="348" y="3407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82"/>
            <p:cNvSpPr>
              <a:spLocks noChangeArrowheads="1"/>
            </p:cNvSpPr>
            <p:nvPr/>
          </p:nvSpPr>
          <p:spPr bwMode="auto">
            <a:xfrm>
              <a:off x="348" y="3407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83"/>
            <p:cNvSpPr>
              <a:spLocks noChangeShapeType="1"/>
            </p:cNvSpPr>
            <p:nvPr/>
          </p:nvSpPr>
          <p:spPr bwMode="auto">
            <a:xfrm>
              <a:off x="348" y="3572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84"/>
            <p:cNvSpPr>
              <a:spLocks noChangeArrowheads="1"/>
            </p:cNvSpPr>
            <p:nvPr/>
          </p:nvSpPr>
          <p:spPr bwMode="auto">
            <a:xfrm>
              <a:off x="348" y="3572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85"/>
            <p:cNvSpPr>
              <a:spLocks noChangeShapeType="1"/>
            </p:cNvSpPr>
            <p:nvPr/>
          </p:nvSpPr>
          <p:spPr bwMode="auto">
            <a:xfrm>
              <a:off x="348" y="3736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348" y="3736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auto">
            <a:xfrm>
              <a:off x="1419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8"/>
            <p:cNvSpPr>
              <a:spLocks noChangeArrowheads="1"/>
            </p:cNvSpPr>
            <p:nvPr/>
          </p:nvSpPr>
          <p:spPr bwMode="auto">
            <a:xfrm>
              <a:off x="1419" y="3415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89"/>
            <p:cNvSpPr>
              <a:spLocks noChangeShapeType="1"/>
            </p:cNvSpPr>
            <p:nvPr/>
          </p:nvSpPr>
          <p:spPr bwMode="auto">
            <a:xfrm>
              <a:off x="2069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90"/>
            <p:cNvSpPr>
              <a:spLocks noChangeArrowheads="1"/>
            </p:cNvSpPr>
            <p:nvPr/>
          </p:nvSpPr>
          <p:spPr bwMode="auto">
            <a:xfrm>
              <a:off x="2069" y="3415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91"/>
            <p:cNvSpPr>
              <a:spLocks noChangeShapeType="1"/>
            </p:cNvSpPr>
            <p:nvPr/>
          </p:nvSpPr>
          <p:spPr bwMode="auto">
            <a:xfrm>
              <a:off x="2719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92"/>
            <p:cNvSpPr>
              <a:spLocks noChangeArrowheads="1"/>
            </p:cNvSpPr>
            <p:nvPr/>
          </p:nvSpPr>
          <p:spPr bwMode="auto">
            <a:xfrm>
              <a:off x="2719" y="3415"/>
              <a:ext cx="9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93"/>
            <p:cNvSpPr>
              <a:spLocks noChangeShapeType="1"/>
            </p:cNvSpPr>
            <p:nvPr/>
          </p:nvSpPr>
          <p:spPr bwMode="auto">
            <a:xfrm>
              <a:off x="3370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94"/>
            <p:cNvSpPr>
              <a:spLocks noChangeArrowheads="1"/>
            </p:cNvSpPr>
            <p:nvPr/>
          </p:nvSpPr>
          <p:spPr bwMode="auto">
            <a:xfrm>
              <a:off x="3370" y="3415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95"/>
            <p:cNvSpPr>
              <a:spLocks noChangeShapeType="1"/>
            </p:cNvSpPr>
            <p:nvPr/>
          </p:nvSpPr>
          <p:spPr bwMode="auto">
            <a:xfrm>
              <a:off x="4020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96"/>
            <p:cNvSpPr>
              <a:spLocks noChangeArrowheads="1"/>
            </p:cNvSpPr>
            <p:nvPr/>
          </p:nvSpPr>
          <p:spPr bwMode="auto">
            <a:xfrm>
              <a:off x="4020" y="3415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97"/>
            <p:cNvSpPr>
              <a:spLocks noChangeShapeType="1"/>
            </p:cNvSpPr>
            <p:nvPr/>
          </p:nvSpPr>
          <p:spPr bwMode="auto">
            <a:xfrm>
              <a:off x="4671" y="3415"/>
              <a:ext cx="0" cy="3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98"/>
            <p:cNvSpPr>
              <a:spLocks noChangeArrowheads="1"/>
            </p:cNvSpPr>
            <p:nvPr/>
          </p:nvSpPr>
          <p:spPr bwMode="auto">
            <a:xfrm>
              <a:off x="4671" y="3415"/>
              <a:ext cx="8" cy="3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99"/>
            <p:cNvSpPr>
              <a:spLocks noChangeShapeType="1"/>
            </p:cNvSpPr>
            <p:nvPr/>
          </p:nvSpPr>
          <p:spPr bwMode="auto">
            <a:xfrm>
              <a:off x="348" y="3901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100"/>
            <p:cNvSpPr>
              <a:spLocks noChangeArrowheads="1"/>
            </p:cNvSpPr>
            <p:nvPr/>
          </p:nvSpPr>
          <p:spPr bwMode="auto">
            <a:xfrm>
              <a:off x="348" y="3901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348" y="4066"/>
              <a:ext cx="496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102"/>
            <p:cNvSpPr>
              <a:spLocks noChangeArrowheads="1"/>
            </p:cNvSpPr>
            <p:nvPr/>
          </p:nvSpPr>
          <p:spPr bwMode="auto">
            <a:xfrm>
              <a:off x="348" y="4066"/>
              <a:ext cx="496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103"/>
            <p:cNvSpPr>
              <a:spLocks noChangeArrowheads="1"/>
            </p:cNvSpPr>
            <p:nvPr/>
          </p:nvSpPr>
          <p:spPr bwMode="auto">
            <a:xfrm>
              <a:off x="332" y="2394"/>
              <a:ext cx="16" cy="18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1419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05"/>
            <p:cNvSpPr>
              <a:spLocks noChangeArrowheads="1"/>
            </p:cNvSpPr>
            <p:nvPr/>
          </p:nvSpPr>
          <p:spPr bwMode="auto">
            <a:xfrm>
              <a:off x="1419" y="3909"/>
              <a:ext cx="8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>
              <a:off x="2069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07"/>
            <p:cNvSpPr>
              <a:spLocks noChangeArrowheads="1"/>
            </p:cNvSpPr>
            <p:nvPr/>
          </p:nvSpPr>
          <p:spPr bwMode="auto">
            <a:xfrm>
              <a:off x="2069" y="3909"/>
              <a:ext cx="8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08"/>
            <p:cNvSpPr>
              <a:spLocks noChangeShapeType="1"/>
            </p:cNvSpPr>
            <p:nvPr/>
          </p:nvSpPr>
          <p:spPr bwMode="auto">
            <a:xfrm>
              <a:off x="2719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109"/>
            <p:cNvSpPr>
              <a:spLocks noChangeArrowheads="1"/>
            </p:cNvSpPr>
            <p:nvPr/>
          </p:nvSpPr>
          <p:spPr bwMode="auto">
            <a:xfrm>
              <a:off x="2719" y="3909"/>
              <a:ext cx="9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3370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111"/>
            <p:cNvSpPr>
              <a:spLocks noChangeArrowheads="1"/>
            </p:cNvSpPr>
            <p:nvPr/>
          </p:nvSpPr>
          <p:spPr bwMode="auto">
            <a:xfrm>
              <a:off x="3370" y="3909"/>
              <a:ext cx="8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12"/>
            <p:cNvSpPr>
              <a:spLocks noChangeShapeType="1"/>
            </p:cNvSpPr>
            <p:nvPr/>
          </p:nvSpPr>
          <p:spPr bwMode="auto">
            <a:xfrm>
              <a:off x="4020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13"/>
            <p:cNvSpPr>
              <a:spLocks noChangeArrowheads="1"/>
            </p:cNvSpPr>
            <p:nvPr/>
          </p:nvSpPr>
          <p:spPr bwMode="auto">
            <a:xfrm>
              <a:off x="4020" y="3909"/>
              <a:ext cx="8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14"/>
            <p:cNvSpPr>
              <a:spLocks noChangeShapeType="1"/>
            </p:cNvSpPr>
            <p:nvPr/>
          </p:nvSpPr>
          <p:spPr bwMode="auto">
            <a:xfrm>
              <a:off x="4671" y="3909"/>
              <a:ext cx="0" cy="3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15"/>
            <p:cNvSpPr>
              <a:spLocks noChangeArrowheads="1"/>
            </p:cNvSpPr>
            <p:nvPr/>
          </p:nvSpPr>
          <p:spPr bwMode="auto">
            <a:xfrm>
              <a:off x="4671" y="3909"/>
              <a:ext cx="8" cy="3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16"/>
            <p:cNvSpPr>
              <a:spLocks noChangeArrowheads="1"/>
            </p:cNvSpPr>
            <p:nvPr/>
          </p:nvSpPr>
          <p:spPr bwMode="auto">
            <a:xfrm>
              <a:off x="348" y="4230"/>
              <a:ext cx="4981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17"/>
            <p:cNvSpPr>
              <a:spLocks noChangeArrowheads="1"/>
            </p:cNvSpPr>
            <p:nvPr/>
          </p:nvSpPr>
          <p:spPr bwMode="auto">
            <a:xfrm>
              <a:off x="5313" y="2410"/>
              <a:ext cx="16" cy="18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18"/>
            <p:cNvSpPr>
              <a:spLocks noChangeShapeType="1"/>
            </p:cNvSpPr>
            <p:nvPr/>
          </p:nvSpPr>
          <p:spPr bwMode="auto">
            <a:xfrm>
              <a:off x="340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19"/>
            <p:cNvSpPr>
              <a:spLocks noChangeArrowheads="1"/>
            </p:cNvSpPr>
            <p:nvPr/>
          </p:nvSpPr>
          <p:spPr bwMode="auto">
            <a:xfrm>
              <a:off x="340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20"/>
            <p:cNvSpPr>
              <a:spLocks noChangeShapeType="1"/>
            </p:cNvSpPr>
            <p:nvPr/>
          </p:nvSpPr>
          <p:spPr bwMode="auto">
            <a:xfrm>
              <a:off x="1419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21"/>
            <p:cNvSpPr>
              <a:spLocks noChangeArrowheads="1"/>
            </p:cNvSpPr>
            <p:nvPr/>
          </p:nvSpPr>
          <p:spPr bwMode="auto">
            <a:xfrm>
              <a:off x="1419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2"/>
            <p:cNvSpPr>
              <a:spLocks noChangeShapeType="1"/>
            </p:cNvSpPr>
            <p:nvPr/>
          </p:nvSpPr>
          <p:spPr bwMode="auto">
            <a:xfrm>
              <a:off x="2069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123"/>
            <p:cNvSpPr>
              <a:spLocks noChangeArrowheads="1"/>
            </p:cNvSpPr>
            <p:nvPr/>
          </p:nvSpPr>
          <p:spPr bwMode="auto">
            <a:xfrm>
              <a:off x="2069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4"/>
            <p:cNvSpPr>
              <a:spLocks noChangeShapeType="1"/>
            </p:cNvSpPr>
            <p:nvPr/>
          </p:nvSpPr>
          <p:spPr bwMode="auto">
            <a:xfrm>
              <a:off x="2719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25"/>
            <p:cNvSpPr>
              <a:spLocks noChangeArrowheads="1"/>
            </p:cNvSpPr>
            <p:nvPr/>
          </p:nvSpPr>
          <p:spPr bwMode="auto">
            <a:xfrm>
              <a:off x="2719" y="4247"/>
              <a:ext cx="9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26"/>
            <p:cNvSpPr>
              <a:spLocks noChangeShapeType="1"/>
            </p:cNvSpPr>
            <p:nvPr/>
          </p:nvSpPr>
          <p:spPr bwMode="auto">
            <a:xfrm>
              <a:off x="3370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27"/>
            <p:cNvSpPr>
              <a:spLocks noChangeArrowheads="1"/>
            </p:cNvSpPr>
            <p:nvPr/>
          </p:nvSpPr>
          <p:spPr bwMode="auto">
            <a:xfrm>
              <a:off x="3370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128"/>
            <p:cNvSpPr>
              <a:spLocks noChangeShapeType="1"/>
            </p:cNvSpPr>
            <p:nvPr/>
          </p:nvSpPr>
          <p:spPr bwMode="auto">
            <a:xfrm>
              <a:off x="4020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29"/>
            <p:cNvSpPr>
              <a:spLocks noChangeArrowheads="1"/>
            </p:cNvSpPr>
            <p:nvPr/>
          </p:nvSpPr>
          <p:spPr bwMode="auto">
            <a:xfrm>
              <a:off x="4020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30"/>
            <p:cNvSpPr>
              <a:spLocks noChangeShapeType="1"/>
            </p:cNvSpPr>
            <p:nvPr/>
          </p:nvSpPr>
          <p:spPr bwMode="auto">
            <a:xfrm>
              <a:off x="4671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31"/>
            <p:cNvSpPr>
              <a:spLocks noChangeArrowheads="1"/>
            </p:cNvSpPr>
            <p:nvPr/>
          </p:nvSpPr>
          <p:spPr bwMode="auto">
            <a:xfrm>
              <a:off x="4671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32"/>
            <p:cNvSpPr>
              <a:spLocks noChangeShapeType="1"/>
            </p:cNvSpPr>
            <p:nvPr/>
          </p:nvSpPr>
          <p:spPr bwMode="auto">
            <a:xfrm>
              <a:off x="5321" y="42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33"/>
            <p:cNvSpPr>
              <a:spLocks noChangeArrowheads="1"/>
            </p:cNvSpPr>
            <p:nvPr/>
          </p:nvSpPr>
          <p:spPr bwMode="auto">
            <a:xfrm>
              <a:off x="5321" y="424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34"/>
            <p:cNvSpPr>
              <a:spLocks noChangeShapeType="1"/>
            </p:cNvSpPr>
            <p:nvPr/>
          </p:nvSpPr>
          <p:spPr bwMode="auto">
            <a:xfrm>
              <a:off x="5329" y="24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135"/>
            <p:cNvSpPr>
              <a:spLocks noChangeArrowheads="1"/>
            </p:cNvSpPr>
            <p:nvPr/>
          </p:nvSpPr>
          <p:spPr bwMode="auto">
            <a:xfrm>
              <a:off x="5329" y="2402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36"/>
            <p:cNvSpPr>
              <a:spLocks noChangeShapeType="1"/>
            </p:cNvSpPr>
            <p:nvPr/>
          </p:nvSpPr>
          <p:spPr bwMode="auto">
            <a:xfrm>
              <a:off x="5329" y="27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37"/>
            <p:cNvSpPr>
              <a:spLocks noChangeArrowheads="1"/>
            </p:cNvSpPr>
            <p:nvPr/>
          </p:nvSpPr>
          <p:spPr bwMode="auto">
            <a:xfrm>
              <a:off x="5329" y="2748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38"/>
            <p:cNvSpPr>
              <a:spLocks noChangeShapeType="1"/>
            </p:cNvSpPr>
            <p:nvPr/>
          </p:nvSpPr>
          <p:spPr bwMode="auto">
            <a:xfrm>
              <a:off x="5329" y="291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39"/>
            <p:cNvSpPr>
              <a:spLocks noChangeArrowheads="1"/>
            </p:cNvSpPr>
            <p:nvPr/>
          </p:nvSpPr>
          <p:spPr bwMode="auto">
            <a:xfrm>
              <a:off x="5329" y="2913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40"/>
            <p:cNvSpPr>
              <a:spLocks noChangeShapeType="1"/>
            </p:cNvSpPr>
            <p:nvPr/>
          </p:nvSpPr>
          <p:spPr bwMode="auto">
            <a:xfrm>
              <a:off x="5329" y="307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141"/>
            <p:cNvSpPr>
              <a:spLocks noChangeArrowheads="1"/>
            </p:cNvSpPr>
            <p:nvPr/>
          </p:nvSpPr>
          <p:spPr bwMode="auto">
            <a:xfrm>
              <a:off x="5329" y="3077"/>
              <a:ext cx="8" cy="9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42"/>
            <p:cNvSpPr>
              <a:spLocks noChangeShapeType="1"/>
            </p:cNvSpPr>
            <p:nvPr/>
          </p:nvSpPr>
          <p:spPr bwMode="auto">
            <a:xfrm>
              <a:off x="5329" y="324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43"/>
            <p:cNvSpPr>
              <a:spLocks noChangeArrowheads="1"/>
            </p:cNvSpPr>
            <p:nvPr/>
          </p:nvSpPr>
          <p:spPr bwMode="auto">
            <a:xfrm>
              <a:off x="5329" y="3242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44"/>
            <p:cNvSpPr>
              <a:spLocks noChangeShapeType="1"/>
            </p:cNvSpPr>
            <p:nvPr/>
          </p:nvSpPr>
          <p:spPr bwMode="auto">
            <a:xfrm>
              <a:off x="5329" y="340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45"/>
            <p:cNvSpPr>
              <a:spLocks noChangeArrowheads="1"/>
            </p:cNvSpPr>
            <p:nvPr/>
          </p:nvSpPr>
          <p:spPr bwMode="auto">
            <a:xfrm>
              <a:off x="5329" y="3407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5329" y="35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47"/>
            <p:cNvSpPr>
              <a:spLocks noChangeArrowheads="1"/>
            </p:cNvSpPr>
            <p:nvPr/>
          </p:nvSpPr>
          <p:spPr bwMode="auto">
            <a:xfrm>
              <a:off x="5329" y="3572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48"/>
            <p:cNvSpPr>
              <a:spLocks noChangeShapeType="1"/>
            </p:cNvSpPr>
            <p:nvPr/>
          </p:nvSpPr>
          <p:spPr bwMode="auto">
            <a:xfrm>
              <a:off x="5329" y="373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49"/>
            <p:cNvSpPr>
              <a:spLocks noChangeArrowheads="1"/>
            </p:cNvSpPr>
            <p:nvPr/>
          </p:nvSpPr>
          <p:spPr bwMode="auto">
            <a:xfrm>
              <a:off x="5329" y="3736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5329" y="390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151"/>
            <p:cNvSpPr>
              <a:spLocks noChangeArrowheads="1"/>
            </p:cNvSpPr>
            <p:nvPr/>
          </p:nvSpPr>
          <p:spPr bwMode="auto">
            <a:xfrm>
              <a:off x="5329" y="3901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5329" y="406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53"/>
            <p:cNvSpPr>
              <a:spLocks noChangeArrowheads="1"/>
            </p:cNvSpPr>
            <p:nvPr/>
          </p:nvSpPr>
          <p:spPr bwMode="auto">
            <a:xfrm>
              <a:off x="5329" y="4066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54"/>
            <p:cNvSpPr>
              <a:spLocks noChangeShapeType="1"/>
            </p:cNvSpPr>
            <p:nvPr/>
          </p:nvSpPr>
          <p:spPr bwMode="auto">
            <a:xfrm>
              <a:off x="5329" y="423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155"/>
            <p:cNvSpPr>
              <a:spLocks noChangeArrowheads="1"/>
            </p:cNvSpPr>
            <p:nvPr/>
          </p:nvSpPr>
          <p:spPr bwMode="auto">
            <a:xfrm>
              <a:off x="5329" y="4239"/>
              <a:ext cx="8" cy="8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3558126" y="3617964"/>
            <a:ext cx="9666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ពិន្ទុសម្រាប</a:t>
            </a:r>
            <a:r>
              <a:rPr lang="en-GB" sz="1400" dirty="0" smtClean="0">
                <a:latin typeface="Khmer OS Siemreap" pitchFamily="2" charset="0"/>
                <a:cs typeface="Khmer OS Siemreap" pitchFamily="2" charset="0"/>
              </a:rPr>
              <a:t>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ការកាត់បន្ថយ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4630072" y="3619342"/>
            <a:ext cx="96981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ពិន្ទុអ្តត្ថប្រ</a:t>
            </a:r>
            <a:r>
              <a:rPr lang="en-GB" sz="1400" dirty="0" smtClean="0">
                <a:latin typeface="Khmer OS Siemreap" pitchFamily="2" charset="0"/>
                <a:cs typeface="Khmer OS Siemreap" pitchFamily="2" charset="0"/>
              </a:rPr>
              <a:t>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យោជន៍បន្ថែម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5651067" y="3620016"/>
            <a:ext cx="9008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ពិន្ទុលទ្ធភាព</a:t>
            </a:r>
            <a:r>
              <a:rPr lang="en-GB" sz="1400" dirty="0" smtClean="0">
                <a:latin typeface="Khmer OS Siemreap" pitchFamily="2" charset="0"/>
                <a:cs typeface="Khmer OS Siemreap" pitchFamily="2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អនុវត្ត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6632883" y="3641715"/>
            <a:ext cx="1040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latin typeface="Khmer OS Siemreap" pitchFamily="2" charset="0"/>
                <a:cs typeface="Khmer OS Siemreap" pitchFamily="2" charset="0"/>
              </a:rPr>
              <a:t>ដំណាក់កាល១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8002832" y="3659521"/>
            <a:ext cx="3029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err="1" smtClean="0">
                <a:latin typeface="Khmer OS Siemreap" pitchFamily="2" charset="0"/>
                <a:cs typeface="Khmer OS Siemreap" pitchFamily="2" charset="0"/>
              </a:rPr>
              <a:t>ទំហំ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757290" y="4897149"/>
            <a:ext cx="18739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err="1" smtClean="0">
                <a:latin typeface="Khmer OS Siemreap" pitchFamily="2" charset="0"/>
                <a:cs typeface="Khmer OS Siemreap" pitchFamily="2" charset="0"/>
              </a:rPr>
              <a:t>ក្រុម</a:t>
            </a:r>
            <a:r>
              <a:rPr lang="en-GB" sz="1600" dirty="0" smtClean="0">
                <a:latin typeface="Khmer OS Siemreap" pitchFamily="2" charset="0"/>
                <a:cs typeface="Khmer OS Siemreap" pitchFamily="2" charset="0"/>
              </a:rPr>
              <a:t> ២៖ </a:t>
            </a:r>
            <a:r>
              <a:rPr lang="en-GB" sz="1600" dirty="0" err="1" smtClean="0">
                <a:latin typeface="Khmer OS Siemreap" pitchFamily="2" charset="0"/>
                <a:cs typeface="Khmer OS Siemreap" pitchFamily="2" charset="0"/>
              </a:rPr>
              <a:t>ពង្រឹងភាពធន</a:t>
            </a:r>
            <a:r>
              <a:rPr lang="en-GB" sz="1600" dirty="0" smtClean="0">
                <a:latin typeface="Khmer OS Siemreap" pitchFamily="2" charset="0"/>
                <a:cs typeface="Khmer OS Siemreap" pitchFamily="2" charset="0"/>
              </a:rPr>
              <a:t>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776340" y="5697379"/>
            <a:ext cx="32364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err="1" smtClean="0">
                <a:latin typeface="Khmer OS Siemreap" pitchFamily="2" charset="0"/>
                <a:cs typeface="Khmer OS Siemreap" pitchFamily="2" charset="0"/>
              </a:rPr>
              <a:t>ក្រុម</a:t>
            </a:r>
            <a:r>
              <a:rPr lang="en-GB" sz="1600" dirty="0" smtClean="0">
                <a:latin typeface="Khmer OS Siemreap" pitchFamily="2" charset="0"/>
                <a:cs typeface="Khmer OS Siemreap" pitchFamily="2" charset="0"/>
              </a:rPr>
              <a:t> ៣៖ </a:t>
            </a:r>
            <a:r>
              <a:rPr lang="en-GB" sz="1600" dirty="0" err="1" smtClean="0">
                <a:latin typeface="Khmer OS Siemreap" pitchFamily="2" charset="0"/>
                <a:cs typeface="Khmer OS Siemreap" pitchFamily="2" charset="0"/>
              </a:rPr>
              <a:t>កែសម្រួលទំហំ</a:t>
            </a:r>
            <a:r>
              <a:rPr lang="en-GB" sz="1600" dirty="0" smtClean="0">
                <a:latin typeface="Khmer OS Siemreap" pitchFamily="2" charset="0"/>
                <a:cs typeface="Khmer OS Siemreap" pitchFamily="2" charset="0"/>
              </a:rPr>
              <a:t> </a:t>
            </a:r>
            <a:r>
              <a:rPr lang="en-GB" sz="1600" dirty="0" err="1" smtClean="0">
                <a:latin typeface="Khmer OS Siemreap" pitchFamily="2" charset="0"/>
                <a:cs typeface="Khmer OS Siemreap" pitchFamily="2" charset="0"/>
              </a:rPr>
              <a:t>ពង្រីកការអនុវត្ត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8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ពិន្ទុសម្រាប់ការបន្ស៊ាំ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m-KH" sz="1600" dirty="0">
                <a:solidFill>
                  <a:srgbClr val="0070C0"/>
                </a:solidFill>
              </a:rPr>
              <a:t>ផ្អែកលើការប្រៀបធៀបអត្ថប្រយោជន៍ ប្រសិនបើការប្រែប្រួលអាកាសធាតុពិតជាផ្តល់អត្ថប្រយោជន៍ ប្រសិនបើការប្រែប្រួលអាកាសធាតុ មិនកើតមាន</a:t>
            </a:r>
          </a:p>
          <a:p>
            <a:r>
              <a:rPr lang="km-KH" sz="1600" dirty="0">
                <a:solidFill>
                  <a:srgbClr val="0070C0"/>
                </a:solidFill>
              </a:rPr>
              <a:t>ការប៉ាន់ប្រមាណឆាប់រហ័ស</a:t>
            </a:r>
          </a:p>
          <a:p>
            <a:pPr marL="685800" lvl="1">
              <a:buNone/>
            </a:pPr>
            <a:r>
              <a:rPr lang="km-KH" sz="1600" dirty="0">
                <a:solidFill>
                  <a:srgbClr val="0070C0"/>
                </a:solidFill>
              </a:rPr>
              <a:t> 2  អត្ថប្រយោជន៍ជាមួយ ការប្រែប្រួលអាកាសធាតុ </a:t>
            </a:r>
            <a:r>
              <a:rPr lang="km-KH" sz="1800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en-US" sz="1800" dirty="0" smtClean="0">
                <a:solidFill>
                  <a:srgbClr val="0070C0"/>
                </a:solidFill>
                <a:latin typeface="+mj-lt"/>
              </a:rPr>
              <a:t>CC</a:t>
            </a:r>
            <a:r>
              <a:rPr lang="km-KH" sz="1800" dirty="0" smtClean="0">
                <a:solidFill>
                  <a:srgbClr val="0070C0"/>
                </a:solidFill>
                <a:latin typeface="+mj-lt"/>
              </a:rPr>
              <a:t>)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km-KH" sz="1600" dirty="0">
                <a:solidFill>
                  <a:srgbClr val="0070C0"/>
                </a:solidFill>
              </a:rPr>
              <a:t>មានច្រើនជាងពីរដង នៃអត្ថប្រយោជន៍ដែលគ្មាន </a:t>
            </a:r>
            <a:r>
              <a:rPr lang="en-US" sz="1600" dirty="0">
                <a:solidFill>
                  <a:srgbClr val="0070C0"/>
                </a:solidFill>
              </a:rPr>
              <a:t>CC (</a:t>
            </a:r>
            <a:r>
              <a:rPr lang="km-KH" sz="1600" dirty="0">
                <a:solidFill>
                  <a:srgbClr val="0070C0"/>
                </a:solidFill>
              </a:rPr>
              <a:t>ចំណាត់ការ”ស្តាយក្រោយកម្រិតខ្ពស់”)</a:t>
            </a:r>
          </a:p>
          <a:p>
            <a:pPr marL="685800" lvl="1">
              <a:buNone/>
            </a:pPr>
            <a:r>
              <a:rPr lang="km-KH" sz="1600" dirty="0">
                <a:solidFill>
                  <a:srgbClr val="0070C0"/>
                </a:solidFill>
              </a:rPr>
              <a:t> 1 អត្ថប្រយោជន៍ជាមួយ </a:t>
            </a:r>
            <a:r>
              <a:rPr lang="en-US" sz="1600" dirty="0">
                <a:solidFill>
                  <a:srgbClr val="0070C0"/>
                </a:solidFill>
              </a:rPr>
              <a:t>CC </a:t>
            </a:r>
            <a:r>
              <a:rPr lang="km-KH" sz="1600" dirty="0">
                <a:solidFill>
                  <a:srgbClr val="0070C0"/>
                </a:solidFill>
              </a:rPr>
              <a:t>មានទំហំធំ ប៉ុន្តែតូច ធៀបនឹងអត្ថប្រយោជន៍ក្នុងករណីគ្មាន </a:t>
            </a:r>
            <a:r>
              <a:rPr lang="en-US" sz="1600" dirty="0">
                <a:solidFill>
                  <a:srgbClr val="0070C0"/>
                </a:solidFill>
              </a:rPr>
              <a:t>CC (</a:t>
            </a:r>
            <a:r>
              <a:rPr lang="km-KH" sz="1600" dirty="0">
                <a:solidFill>
                  <a:srgbClr val="0070C0"/>
                </a:solidFill>
              </a:rPr>
              <a:t>ចំណាត់ការ”ស្តាយក្រោយកម្រិតទាប”)</a:t>
            </a:r>
          </a:p>
          <a:p>
            <a:pPr marL="685800" lvl="1">
              <a:buNone/>
            </a:pPr>
            <a:r>
              <a:rPr lang="km-KH" sz="1600" dirty="0">
                <a:solidFill>
                  <a:srgbClr val="0070C0"/>
                </a:solidFill>
              </a:rPr>
              <a:t> 0  គ្មាន/មានភាពខុសគ្នាតិចតួច នៃអត្ថប្រយោជន៍ក្នុងករណីមាន/គ្មាន </a:t>
            </a:r>
            <a:r>
              <a:rPr lang="en-US" sz="1600" dirty="0">
                <a:solidFill>
                  <a:srgbClr val="0070C0"/>
                </a:solidFill>
              </a:rPr>
              <a:t>CC (</a:t>
            </a:r>
            <a:r>
              <a:rPr lang="km-KH" sz="1600" dirty="0">
                <a:solidFill>
                  <a:srgbClr val="0070C0"/>
                </a:solidFill>
              </a:rPr>
              <a:t>គ្មានការស្តាយក្រោយ </a:t>
            </a:r>
            <a:r>
              <a:rPr lang="km-KH" sz="1600" dirty="0" smtClean="0">
                <a:solidFill>
                  <a:srgbClr val="0070C0"/>
                </a:solidFill>
              </a:rPr>
              <a:t>នៅ</a:t>
            </a:r>
            <a:r>
              <a:rPr lang="km-KH" sz="1600" dirty="0">
                <a:solidFill>
                  <a:srgbClr val="0070C0"/>
                </a:solidFill>
              </a:rPr>
              <a:t>ក្នុងករណីដែលចំណាត់ការអាចមានដំណើរការល្អ)</a:t>
            </a:r>
          </a:p>
          <a:p>
            <a:pPr marL="685800"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km-KH" sz="1600" dirty="0" smtClean="0">
                <a:solidFill>
                  <a:srgbClr val="0070C0"/>
                </a:solidFill>
              </a:rPr>
              <a:t>-1  </a:t>
            </a:r>
            <a:r>
              <a:rPr lang="km-KH" sz="1600" dirty="0">
                <a:solidFill>
                  <a:srgbClr val="0070C0"/>
                </a:solidFill>
              </a:rPr>
              <a:t>អត្ថប្រយោជន៍ដែលចង់បានពីការបន្ស៊ាំបែរជាអវិជ្ជមាន (ការបន្ស៊ាំមិនត្រឹមត្រូវ)</a:t>
            </a:r>
          </a:p>
          <a:p>
            <a:pPr marL="685800" lvl="1">
              <a:buNone/>
            </a:pPr>
            <a:r>
              <a:rPr lang="km-KH" sz="1600" dirty="0">
                <a:solidFill>
                  <a:srgbClr val="0070C0"/>
                </a:solidFill>
              </a:rPr>
              <a:t> -2  អត្ថប្រយោជន៍ជាមួយការប្រែប្រួលអាកាសធាតុ មានទាបជាងគ្មាន (ហានិភ័យអាកាសធាតុ)</a:t>
            </a:r>
          </a:p>
          <a:p>
            <a:r>
              <a:rPr lang="km-KH" sz="1600" dirty="0">
                <a:solidFill>
                  <a:srgbClr val="0070C0"/>
                </a:solidFill>
              </a:rPr>
              <a:t>ការប៉ាន់ប្រមាណពេញលេញ ទាក់ទងនឹងការប៉ាន់ស្មានអត្ថប្រយោជន៍នានា នៅក្នុងករណីដែលអាចធ្វើ</a:t>
            </a:r>
            <a:r>
              <a:rPr lang="km-KH" sz="1600" dirty="0" smtClean="0">
                <a:solidFill>
                  <a:srgbClr val="0070C0"/>
                </a:solidFill>
              </a:rPr>
              <a:t>បាន</a:t>
            </a:r>
            <a:endParaRPr lang="km-KH" sz="16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399" y="58688"/>
            <a:ext cx="272730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81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ពិន្ទុសម្រាប់ការកាត់បន្ថយ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1700" dirty="0" err="1">
                <a:solidFill>
                  <a:srgbClr val="0070C0"/>
                </a:solidFill>
              </a:rPr>
              <a:t>ការប៉ាន់ប្រមាណរហ័ស</a:t>
            </a:r>
            <a:endParaRPr lang="en-GB" sz="1700" dirty="0">
              <a:solidFill>
                <a:srgbClr val="0070C0"/>
              </a:solidFill>
            </a:endParaRPr>
          </a:p>
          <a:p>
            <a:pPr lvl="1">
              <a:lnSpc>
                <a:spcPct val="170000"/>
              </a:lnSpc>
              <a:buNone/>
            </a:pPr>
            <a:r>
              <a:rPr lang="en-GB" sz="1700" dirty="0">
                <a:solidFill>
                  <a:srgbClr val="0070C0"/>
                </a:solidFill>
              </a:rPr>
              <a:t> 2  </a:t>
            </a:r>
            <a:r>
              <a:rPr lang="en-GB" sz="1700" dirty="0" err="1">
                <a:solidFill>
                  <a:srgbClr val="0070C0"/>
                </a:solidFill>
              </a:rPr>
              <a:t>ការកាត់បន្ថយដែលមានប្រសិទ្ធិភាពខ្ពស់ខាងការចំណាយ</a:t>
            </a:r>
            <a:r>
              <a:rPr lang="en-GB" sz="1700" dirty="0">
                <a:solidFill>
                  <a:srgbClr val="0070C0"/>
                </a:solidFill>
              </a:rPr>
              <a:t> (</a:t>
            </a:r>
            <a:r>
              <a:rPr lang="en-GB" sz="1700" dirty="0" err="1">
                <a:solidFill>
                  <a:srgbClr val="0070C0"/>
                </a:solidFill>
              </a:rPr>
              <a:t>គ្មាន</a:t>
            </a:r>
            <a:r>
              <a:rPr lang="en-GB" sz="1700" dirty="0">
                <a:solidFill>
                  <a:srgbClr val="0070C0"/>
                </a:solidFill>
              </a:rPr>
              <a:t>/</a:t>
            </a:r>
            <a:r>
              <a:rPr lang="en-GB" sz="1700" dirty="0" err="1">
                <a:solidFill>
                  <a:srgbClr val="0070C0"/>
                </a:solidFill>
              </a:rPr>
              <a:t>មានតុល្យភាពចំណាយទាប</a:t>
            </a:r>
            <a:r>
              <a:rPr lang="en-GB" sz="1700" dirty="0">
                <a:solidFill>
                  <a:srgbClr val="0070C0"/>
                </a:solidFill>
              </a:rPr>
              <a:t>)</a:t>
            </a:r>
          </a:p>
          <a:p>
            <a:pPr lvl="1">
              <a:lnSpc>
                <a:spcPct val="170000"/>
              </a:lnSpc>
              <a:buNone/>
            </a:pPr>
            <a:r>
              <a:rPr lang="en-GB" sz="1700" dirty="0">
                <a:solidFill>
                  <a:srgbClr val="0070C0"/>
                </a:solidFill>
              </a:rPr>
              <a:t> 1  </a:t>
            </a:r>
            <a:r>
              <a:rPr lang="en-GB" sz="1700" dirty="0" err="1">
                <a:solidFill>
                  <a:srgbClr val="0070C0"/>
                </a:solidFill>
              </a:rPr>
              <a:t>ការកាត់បន្ថយដែលមានប្រសិទ្ធិភាពខ្ពស់បង្គួរខាងការចំណាយ</a:t>
            </a:r>
            <a:r>
              <a:rPr lang="en-GB" sz="1700" dirty="0">
                <a:solidFill>
                  <a:srgbClr val="0070C0"/>
                </a:solidFill>
              </a:rPr>
              <a:t> (</a:t>
            </a:r>
            <a:r>
              <a:rPr lang="en-GB" sz="1700" dirty="0" err="1">
                <a:solidFill>
                  <a:srgbClr val="0070C0"/>
                </a:solidFill>
              </a:rPr>
              <a:t>វិធីដែលត្រូវចំណាយខ្ពស</a:t>
            </a:r>
            <a:r>
              <a:rPr lang="en-GB" sz="1700" dirty="0">
                <a:solidFill>
                  <a:srgbClr val="0070C0"/>
                </a:solidFill>
              </a:rPr>
              <a:t>់ </a:t>
            </a:r>
            <a:r>
              <a:rPr lang="en-GB" sz="1700" dirty="0" err="1">
                <a:solidFill>
                  <a:srgbClr val="0070C0"/>
                </a:solidFill>
              </a:rPr>
              <a:t>ដើម្បីកាត់បន្ថយការបំភាយ</a:t>
            </a:r>
            <a:r>
              <a:rPr lang="en-GB" sz="1700" dirty="0">
                <a:solidFill>
                  <a:srgbClr val="0070C0"/>
                </a:solidFill>
              </a:rPr>
              <a:t>)</a:t>
            </a:r>
          </a:p>
          <a:p>
            <a:pPr lvl="1">
              <a:lnSpc>
                <a:spcPct val="170000"/>
              </a:lnSpc>
              <a:buNone/>
            </a:pPr>
            <a:r>
              <a:rPr lang="en-GB" sz="1700" dirty="0">
                <a:solidFill>
                  <a:srgbClr val="0070C0"/>
                </a:solidFill>
              </a:rPr>
              <a:t> 0  </a:t>
            </a:r>
            <a:r>
              <a:rPr lang="en-GB" sz="1700" dirty="0" err="1">
                <a:solidFill>
                  <a:srgbClr val="0070C0"/>
                </a:solidFill>
              </a:rPr>
              <a:t>គ្មាន</a:t>
            </a:r>
            <a:r>
              <a:rPr lang="en-GB" sz="1700" dirty="0">
                <a:solidFill>
                  <a:srgbClr val="0070C0"/>
                </a:solidFill>
              </a:rPr>
              <a:t>/</a:t>
            </a:r>
            <a:r>
              <a:rPr lang="en-GB" sz="1700" dirty="0" err="1">
                <a:solidFill>
                  <a:srgbClr val="0070C0"/>
                </a:solidFill>
              </a:rPr>
              <a:t>មានការកាត់បន្ថយតិចតួច</a:t>
            </a:r>
            <a:endParaRPr lang="en-GB" sz="1700" dirty="0">
              <a:solidFill>
                <a:srgbClr val="0070C0"/>
              </a:solidFill>
            </a:endParaRPr>
          </a:p>
          <a:p>
            <a:pPr lvl="1">
              <a:lnSpc>
                <a:spcPct val="170000"/>
              </a:lnSpc>
              <a:buNone/>
            </a:pPr>
            <a:r>
              <a:rPr lang="en-GB" sz="1700" dirty="0">
                <a:solidFill>
                  <a:srgbClr val="0070C0"/>
                </a:solidFill>
              </a:rPr>
              <a:t>-1  </a:t>
            </a:r>
            <a:r>
              <a:rPr lang="en-GB" sz="1700" dirty="0" err="1">
                <a:solidFill>
                  <a:srgbClr val="0070C0"/>
                </a:solidFill>
              </a:rPr>
              <a:t>បង្កើនការបំភា</a:t>
            </a:r>
            <a:r>
              <a:rPr lang="en-GB" sz="1700" dirty="0" err="1" smtClean="0">
                <a:solidFill>
                  <a:srgbClr val="0070C0"/>
                </a:solidFill>
              </a:rPr>
              <a:t>យ</a:t>
            </a:r>
            <a:endParaRPr lang="en-GB" sz="1700" dirty="0" smtClean="0">
              <a:solidFill>
                <a:srgbClr val="0070C0"/>
              </a:solidFill>
            </a:endParaRPr>
          </a:p>
          <a:p>
            <a:pPr marL="0" lvl="1" indent="0">
              <a:lnSpc>
                <a:spcPct val="170000"/>
              </a:lnSpc>
              <a:buNone/>
            </a:pPr>
            <a:r>
              <a:rPr lang="en-GB" sz="1700" dirty="0" err="1" smtClean="0">
                <a:solidFill>
                  <a:srgbClr val="0070C0"/>
                </a:solidFill>
              </a:rPr>
              <a:t>ការ</a:t>
            </a:r>
            <a:r>
              <a:rPr lang="en-GB" sz="1700" dirty="0" err="1">
                <a:solidFill>
                  <a:srgbClr val="0070C0"/>
                </a:solidFill>
              </a:rPr>
              <a:t>ប៉ាន់ប្រមាណពិស្តារថែមទៀត</a:t>
            </a:r>
            <a:endParaRPr lang="en-GB" sz="1700" dirty="0">
              <a:solidFill>
                <a:srgbClr val="0070C0"/>
              </a:solidFill>
            </a:endParaRPr>
          </a:p>
          <a:p>
            <a:pPr marL="457200" lvl="1" indent="0">
              <a:lnSpc>
                <a:spcPct val="170000"/>
              </a:lnSpc>
              <a:buNone/>
            </a:pPr>
            <a:r>
              <a:rPr lang="en-GB" sz="1700" dirty="0" err="1">
                <a:solidFill>
                  <a:srgbClr val="0070C0"/>
                </a:solidFill>
              </a:rPr>
              <a:t>ប៉ាន់ប្រមាណថ្លៃចំណាយក្នុង</a:t>
            </a:r>
            <a:endParaRPr lang="en-GB" sz="1700" dirty="0">
              <a:solidFill>
                <a:srgbClr val="0070C0"/>
              </a:solidFill>
            </a:endParaRPr>
          </a:p>
          <a:p>
            <a:pPr marL="457200" lvl="1" indent="0">
              <a:lnSpc>
                <a:spcPct val="170000"/>
              </a:lnSpc>
              <a:buNone/>
            </a:pPr>
            <a:r>
              <a:rPr lang="en-GB" sz="1700" dirty="0">
                <a:solidFill>
                  <a:srgbClr val="0070C0"/>
                </a:solidFill>
              </a:rPr>
              <a:t> </a:t>
            </a:r>
            <a:r>
              <a:rPr lang="en-GB" sz="1700" dirty="0" err="1" smtClean="0">
                <a:solidFill>
                  <a:srgbClr val="0070C0"/>
                </a:solidFill>
              </a:rPr>
              <a:t>មួយ</a:t>
            </a:r>
            <a:r>
              <a:rPr lang="en-GB" sz="1700" dirty="0" err="1">
                <a:solidFill>
                  <a:srgbClr val="0070C0"/>
                </a:solidFill>
              </a:rPr>
              <a:t>ឯកត្តាកាត់បន្ថយ</a:t>
            </a:r>
            <a:r>
              <a:rPr lang="en-GB" sz="1700" dirty="0">
                <a:solidFill>
                  <a:srgbClr val="0070C0"/>
                </a:solidFill>
              </a:rPr>
              <a:t> </a:t>
            </a:r>
            <a:r>
              <a:rPr lang="en-GB" sz="1700" dirty="0">
                <a:solidFill>
                  <a:srgbClr val="0070C0"/>
                </a:solidFill>
                <a:latin typeface="+mj-lt"/>
              </a:rPr>
              <a:t>($/tCO2e)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608" y="143272"/>
            <a:ext cx="2885081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879" y="3471862"/>
            <a:ext cx="5127625" cy="285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770984" cy="914400"/>
          </a:xfrm>
        </p:spPr>
        <p:txBody>
          <a:bodyPr/>
          <a:lstStyle/>
          <a:p>
            <a:r>
              <a:rPr lang="km-KH" b="0" dirty="0"/>
              <a:t>អត្ថប្រយោជន៍បន្ថែម និងពិន្ទុអំពីលទ្ធភាពអនុវត្ត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m-KH" sz="1500" dirty="0">
                <a:solidFill>
                  <a:srgbClr val="0070C0"/>
                </a:solidFill>
              </a:rPr>
              <a:t>អត្ថប្រយោជន៍បន្ថែម ពិន្ទុ 0-3, (បន្ថែមពិន្ទុពីខាងក្រោម)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អត្ថប្រយោជន៍ខ្ពស់ខាងសេដ្ឋកិច្ច? (0/1)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អត្ថប្រយោជន៍ខ្ពស់ខាងសង្គម  (0/1) (ពោលគឺ អត្ថប្រយោជន៍ប្រមូលផ្តុំចំពោះក្រុមពលរដ្ឋងាយរងគ្រោះ ដូចជាស្រ្តី ជនពិការ ក្រុមអ្នកទន់ខ្សោយដទៃទៀត …)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អត្ថប្រយោជន៍ខ្ពស់ខាងបរិស្ថាន (0/1) (ឧទា. ការខ្សោះជីជាតិដី/ គុណភាពទឹក ការបាត់បង់/ថយចុះជីវៈចម្រុះ))</a:t>
            </a:r>
          </a:p>
          <a:p>
            <a:r>
              <a:rPr lang="km-KH" sz="1500" dirty="0">
                <a:solidFill>
                  <a:srgbClr val="0070C0"/>
                </a:solidFill>
              </a:rPr>
              <a:t>លទ្ធភាពអនុវត្ត ពិន្ទុ 0-3 (បន្ថែមពិន្ទុពីខាងក្រោម)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ការគាំទ្រខាងនយោបាយខ្លាំងក្លា? (0/1) (ពោលគឺ ភវនីយភាពនៃការអនុវត្តដោយរលូន)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សមត្ថភាពខ្ពស់ក្នុងការអនុវត្ត? (0/1) (ឧទា. មានស្ថាប័ន និងជំនាញ និងធនធានសម្រាប់​ប្រតិបត្តិការ)</a:t>
            </a:r>
          </a:p>
          <a:p>
            <a:pPr lvl="1"/>
            <a:r>
              <a:rPr lang="km-KH" sz="1500" dirty="0">
                <a:solidFill>
                  <a:srgbClr val="0070C0"/>
                </a:solidFill>
              </a:rPr>
              <a:t>ងាយស្រួលអនុវត្ត (0/1) (ឧទា. កម្រិតស្មុគស្មាញ ការសម្របសម្រួល ភាពចាំបាច់ខាងផ្នែកច្បាប់)</a:t>
            </a:r>
          </a:p>
          <a:p>
            <a:r>
              <a:rPr lang="km-KH" sz="1500" dirty="0">
                <a:solidFill>
                  <a:srgbClr val="0070C0"/>
                </a:solidFill>
              </a:rPr>
              <a:t>ចំពោះការប៉ាន់ប្រមាណពេញលេញ ជាការល្អគួរតែបំបែកសមាសភាគនានាឲ្យកាន់តែលំអិត (ដូចជា ដោយប្រើប្រាស់លក្ខណៈវិនិច្ឆ័យនៃការអភិវឌ្ឍដោយចីរភាព</a:t>
            </a:r>
            <a:r>
              <a:rPr lang="km-KH" sz="1500" dirty="0" smtClean="0">
                <a:solidFill>
                  <a:srgbClr val="0070C0"/>
                </a:solidFill>
              </a:rPr>
              <a:t>)</a:t>
            </a:r>
            <a:endParaRPr lang="km-KH" sz="15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39"/>
            <a:ext cx="2814066" cy="1123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49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ពេលវេលា និងទំហំ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km-KH" sz="2300" dirty="0" smtClean="0">
                <a:solidFill>
                  <a:srgbClr val="0070C0"/>
                </a:solidFill>
              </a:rPr>
              <a:t>ពេលវេលា</a:t>
            </a:r>
            <a:endParaRPr lang="km-KH" sz="2300" dirty="0">
              <a:solidFill>
                <a:srgbClr val="0070C0"/>
              </a:solidFill>
            </a:endParaRPr>
          </a:p>
          <a:p>
            <a:pPr lvl="1">
              <a:lnSpc>
                <a:spcPct val="170000"/>
              </a:lnSpc>
            </a:pPr>
            <a:r>
              <a:rPr lang="km-KH" sz="2300" dirty="0">
                <a:solidFill>
                  <a:srgbClr val="0070C0"/>
                </a:solidFill>
              </a:rPr>
              <a:t>រយៈពេលខ្លី មធ្យម វែង (គ្មានពិន្ទុ)</a:t>
            </a:r>
          </a:p>
          <a:p>
            <a:pPr lvl="1">
              <a:lnSpc>
                <a:spcPct val="170000"/>
              </a:lnSpc>
            </a:pPr>
            <a:r>
              <a:rPr lang="km-KH" sz="2300" dirty="0">
                <a:solidFill>
                  <a:srgbClr val="0070C0"/>
                </a:solidFill>
              </a:rPr>
              <a:t>បញ្ហាលំដាប់លំដោយនៃសកម្មភាព (មាន/គ្មាន - គ្រាន់ជាការរម្លឹក)</a:t>
            </a:r>
          </a:p>
          <a:p>
            <a:pPr>
              <a:lnSpc>
                <a:spcPct val="170000"/>
              </a:lnSpc>
            </a:pPr>
            <a:r>
              <a:rPr lang="km-KH" sz="2300" dirty="0">
                <a:solidFill>
                  <a:srgbClr val="0070C0"/>
                </a:solidFill>
              </a:rPr>
              <a:t>ទំហំ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km-KH" sz="2300" dirty="0">
                <a:solidFill>
                  <a:srgbClr val="0070C0"/>
                </a:solidFill>
              </a:rPr>
              <a:t>ចំណាយទាបជាង ៥០០.០០០ដុល្លា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km-KH" sz="2300" dirty="0">
                <a:solidFill>
                  <a:srgbClr val="0070C0"/>
                </a:solidFill>
              </a:rPr>
              <a:t>០,៥-១លានដុល្លា (ដូចជាការសិក្សា គោលនយោបាយថ្មី ការកសាងសមត្ថភាព …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km-KH" sz="2300" dirty="0">
                <a:solidFill>
                  <a:srgbClr val="0070C0"/>
                </a:solidFill>
              </a:rPr>
              <a:t>១-៥លានដុល្លា (ហេដ្ឋារចនាសម្ព័ន្ធ ការបង្កើនភាពធន់ ការកែតម្រូវទំហំ​ ដោយមានអ្នកទទួលផលតិចជាង ១០០.០០០នាក់ នៅក្នុងទីកន្លែងមួយ)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km-KH" sz="2300" dirty="0">
                <a:solidFill>
                  <a:srgbClr val="0070C0"/>
                </a:solidFill>
              </a:rPr>
              <a:t>&gt;៥លានដុល្លា (ហេដ្ឋារចនាសម្ព័ន្ធខ្នាតធំ នៅក្នុងខេត្តច្រើន និងមានអ្នកទទួលផលច្រើនជាង ១០០.០០០នាក់)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714141" cy="107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3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m-KH" b="0" dirty="0"/>
              <a:t>ឧទាហរណ៍អំពីតារាងផែនការ</a:t>
            </a:r>
            <a:endParaRPr lang="en-US" b="0" dirty="0"/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26514"/>
              </p:ext>
            </p:extLst>
          </p:nvPr>
        </p:nvGraphicFramePr>
        <p:xfrm>
          <a:off x="76200" y="1295400"/>
          <a:ext cx="8991600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486"/>
                <a:gridCol w="585697"/>
                <a:gridCol w="2555590"/>
                <a:gridCol w="615050"/>
                <a:gridCol w="900560"/>
                <a:gridCol w="780486"/>
                <a:gridCol w="628391"/>
                <a:gridCol w="536335"/>
                <a:gridCol w="536335"/>
                <a:gridCol w="536335"/>
                <a:gridCol w="536335"/>
              </a:tblGrid>
              <a:tr h="22067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យុទ្ធ</a:t>
                      </a:r>
                      <a:r>
                        <a:rPr lang="en-GB" sz="1200" dirty="0" err="1">
                          <a:effectLst/>
                          <a:latin typeface="+mj-lt"/>
                          <a:cs typeface="Khmer OS Siemreap" pitchFamily="2" charset="0"/>
                        </a:rPr>
                        <a:t>សាស្រ្ត</a:t>
                      </a:r>
                      <a:r>
                        <a:rPr lang="en-GB" sz="1200" dirty="0">
                          <a:effectLst/>
                          <a:latin typeface="+mj-lt"/>
                          <a:cs typeface="Khmer OS Siemreap" pitchFamily="2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j-lt"/>
                          <a:cs typeface="Khmer OS Siemreap" pitchFamily="2" charset="0"/>
                        </a:rPr>
                        <a:t>CCCSP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យុទ្ធសាស្រ្ត</a:t>
                      </a:r>
                      <a:r>
                        <a:rPr lang="en-GB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j-lt"/>
                          <a:cs typeface="Khmer OS Siemreap" pitchFamily="2" charset="0"/>
                        </a:rPr>
                        <a:t>CCCSP </a:t>
                      </a:r>
                      <a:r>
                        <a:rPr lang="ca-E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តាមក្រសួង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សកម្មភាព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ក្រុមសកម្មភាព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នាយក​ដ្ឋានទទួល​ខុសត្រូវ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ថវិកាប៉ាន់ស្មាន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93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២០១៤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២០១៥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២០១៦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២០១៧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២០១៨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សរុប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</a:tr>
              <a:tr h="9579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រចនាបថប្រឡាយដែលធន់នឹងអាកាសធាតុ​នៅកម្មវិធីស្រោចស្រពនៅភាគពាយព្យនៃប្រទេសកម្ពុជា</a:t>
                      </a:r>
                      <a:r>
                        <a:rPr lang="en-U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*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នាយកដ្ឋាន​ធនធានទឹក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២០.០០០.០០០ដុល្លា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</a:tr>
              <a:tr h="17242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៤និង៥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កម្មវិធីអភិវឌ្ឍសមត្ថភាពពិនិត្យតាមដាន និងវិភាគការប្រែប្រួលអាកាសធាតុនៃមន្រ្តីឧតុនិយមនៅថ្នាក់ជាតិ និងថ្នាក់ខេត្ត</a:t>
                      </a: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**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១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នាយកដ្ឋានឧតុនិយម និង​ជនបង្គោល​ប្រែប្រួលអាកាសធាតុ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៥០០.០០០ដុល្លា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</a:tr>
              <a:tr h="766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១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បង្កើនថវិកាសម្រាប់ការគាំទ្របច្ចេកទេសសម្រាប់ </a:t>
                      </a:r>
                      <a:r>
                        <a:rPr lang="en-US" sz="1200" dirty="0">
                          <a:effectLst/>
                          <a:latin typeface="+mj-lt"/>
                          <a:cs typeface="Khmer OS Siemreap" pitchFamily="2" charset="0"/>
                        </a:rPr>
                        <a:t>FWUCs</a:t>
                      </a:r>
                      <a:r>
                        <a:rPr lang="en-U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***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៣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នាយកដ្ឋានធនធានទឹក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១.០០០.០០០​ដុល្លា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</a:tr>
              <a:tr h="220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a-E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។ល។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Khmer OS Siemreap" pitchFamily="2" charset="0"/>
                          <a:cs typeface="Khmer OS Siemreap" pitchFamily="2" charset="0"/>
                        </a:rPr>
                        <a:t> </a:t>
                      </a:r>
                      <a:endParaRPr lang="en-US" sz="1200" dirty="0">
                        <a:effectLst/>
                        <a:latin typeface="Khmer OS Siemreap" pitchFamily="2" charset="0"/>
                        <a:ea typeface="Calibri"/>
                        <a:cs typeface="Khmer OS Siemreap" pitchFamily="2" charset="0"/>
                      </a:endParaRPr>
                    </a:p>
                  </a:txBody>
                  <a:tcPr marL="57501" marR="575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3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CCCA Presentation Template</Template>
  <TotalTime>4096</TotalTime>
  <Words>1574</Words>
  <Application>Microsoft Office PowerPoint</Application>
  <PresentationFormat>On-screen Show (4:3)</PresentationFormat>
  <Paragraphs>327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CCCA Presentation Template</vt:lpstr>
      <vt:lpstr>សំណើវិធានសម្រាប់ចំណាត់អាទិភាព  Kit Nicholson ទីប្រឹក្សាបច្ចេកទេស</vt:lpstr>
      <vt:lpstr>ជំហាននានា</vt:lpstr>
      <vt:lpstr>រម្លឹកអំពីក្រុមសកម្មភាព</vt:lpstr>
      <vt:lpstr>ភស្តុតាងនៃចំណាត់អាទិភាព</vt:lpstr>
      <vt:lpstr>ពិន្ទុសម្រាប់ការបន្ស៊ាំ</vt:lpstr>
      <vt:lpstr>ពិន្ទុសម្រាប់ការកាត់បន្ថយ</vt:lpstr>
      <vt:lpstr>អត្ថប្រយោជន៍បន្ថែម និងពិន្ទុអំពីលទ្ធភាពអនុវត្ត</vt:lpstr>
      <vt:lpstr>ពេលវេលា និងទំហំ</vt:lpstr>
      <vt:lpstr>ឧទាហរណ៍អំពីតារាងផែនការ</vt:lpstr>
      <vt:lpstr>ការបំពេញក្នុងតារាងផែនការ</vt:lpstr>
      <vt:lpstr>ការបង្ហើយផ្នែកនយោបាយ</vt:lpstr>
      <vt:lpstr>គោលការណ៍ណែនាំសម្រាប់ក្រុមនានា</vt:lpstr>
      <vt:lpstr>តារាងសកម្មភាព</vt:lpstr>
      <vt:lpstr>ទម្រង់នៃតារាងផែនការ</vt:lpstr>
      <vt:lpstr>សូមអរគុណ!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Cambodia Climate Change Strategic Plan Development</dc:title>
  <dc:creator>Vuthy</dc:creator>
  <cp:lastModifiedBy>Daravuth Youn</cp:lastModifiedBy>
  <cp:revision>296</cp:revision>
  <dcterms:created xsi:type="dcterms:W3CDTF">2006-08-16T00:00:00Z</dcterms:created>
  <dcterms:modified xsi:type="dcterms:W3CDTF">2013-07-17T03:10:04Z</dcterms:modified>
</cp:coreProperties>
</file>