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268" r:id="rId3"/>
    <p:sldId id="269" r:id="rId4"/>
    <p:sldId id="270" r:id="rId5"/>
    <p:sldId id="271" r:id="rId6"/>
    <p:sldId id="273" r:id="rId7"/>
    <p:sldId id="275" r:id="rId8"/>
    <p:sldId id="274" r:id="rId9"/>
    <p:sldId id="276" r:id="rId10"/>
    <p:sldId id="27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O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80939" autoAdjust="0"/>
  </p:normalViewPr>
  <p:slideViewPr>
    <p:cSldViewPr>
      <p:cViewPr>
        <p:scale>
          <a:sx n="60" d="100"/>
          <a:sy n="60" d="100"/>
        </p:scale>
        <p:origin x="-147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AC58A3-6EE3-2F4B-8991-A92C1EF44B97}" type="doc">
      <dgm:prSet loTypeId="urn:microsoft.com/office/officeart/2005/8/layout/arrow2" loCatId="" qsTypeId="urn:microsoft.com/office/officeart/2005/8/quickstyle/simple4" qsCatId="simple" csTypeId="urn:microsoft.com/office/officeart/2005/8/colors/accent1_2" csCatId="accent1" phldr="1"/>
      <dgm:spPr/>
    </dgm:pt>
    <dgm:pt modelId="{69C35C9D-B9A8-8B4A-8A65-FE4D25B1642F}">
      <dgm:prSet phldrT="[Text]" custT="1"/>
      <dgm:spPr/>
      <dgm:t>
        <a:bodyPr/>
        <a:lstStyle/>
        <a:p>
          <a:r>
            <a:rPr lang="en-US" sz="1800" dirty="0" err="1" smtClean="0">
              <a:latin typeface="Khmer OS Siemreap" pitchFamily="2" charset="0"/>
              <a:cs typeface="Khmer OS Siemreap" pitchFamily="2" charset="0"/>
            </a:rPr>
            <a:t>ការកំណត់អត្តសញ្ញាណ</a:t>
          </a:r>
          <a:endParaRPr lang="en-US" sz="2400" dirty="0"/>
        </a:p>
      </dgm:t>
    </dgm:pt>
    <dgm:pt modelId="{21E7E709-72AB-274E-9CB2-3DCE6840FB58}" type="parTrans" cxnId="{606CC945-02DC-1F44-B1C2-63BDE2A54E31}">
      <dgm:prSet/>
      <dgm:spPr/>
      <dgm:t>
        <a:bodyPr/>
        <a:lstStyle/>
        <a:p>
          <a:endParaRPr lang="en-US"/>
        </a:p>
      </dgm:t>
    </dgm:pt>
    <dgm:pt modelId="{C6972326-255B-CF4A-839A-BD5EA36E3277}" type="sibTrans" cxnId="{606CC945-02DC-1F44-B1C2-63BDE2A54E31}">
      <dgm:prSet/>
      <dgm:spPr/>
      <dgm:t>
        <a:bodyPr/>
        <a:lstStyle/>
        <a:p>
          <a:endParaRPr lang="en-US"/>
        </a:p>
      </dgm:t>
    </dgm:pt>
    <dgm:pt modelId="{C07CC4DA-F400-5841-931F-E853E3DC7013}">
      <dgm:prSet phldrT="[Text]" custT="1"/>
      <dgm:spPr/>
      <dgm:t>
        <a:bodyPr/>
        <a:lstStyle/>
        <a:p>
          <a:r>
            <a:rPr lang="en-US" sz="1800" dirty="0" err="1" smtClean="0">
              <a:latin typeface="Khmer OS Siemreap" pitchFamily="2" charset="0"/>
              <a:cs typeface="Khmer OS Siemreap" pitchFamily="2" charset="0"/>
            </a:rPr>
            <a:t>ការបង្កើត</a:t>
          </a:r>
          <a:endParaRPr lang="en-US" sz="2000" dirty="0"/>
        </a:p>
      </dgm:t>
    </dgm:pt>
    <dgm:pt modelId="{BD513A3A-6AB2-394B-8E58-B8D7081F0AC0}" type="parTrans" cxnId="{3E3E0773-D610-804F-9D1D-7EA05261ADA8}">
      <dgm:prSet/>
      <dgm:spPr/>
      <dgm:t>
        <a:bodyPr/>
        <a:lstStyle/>
        <a:p>
          <a:endParaRPr lang="en-US"/>
        </a:p>
      </dgm:t>
    </dgm:pt>
    <dgm:pt modelId="{F4C54226-B512-624E-97F5-771BE3B5584C}" type="sibTrans" cxnId="{3E3E0773-D610-804F-9D1D-7EA05261ADA8}">
      <dgm:prSet/>
      <dgm:spPr/>
      <dgm:t>
        <a:bodyPr/>
        <a:lstStyle/>
        <a:p>
          <a:endParaRPr lang="en-US"/>
        </a:p>
      </dgm:t>
    </dgm:pt>
    <dgm:pt modelId="{A7F2003F-41B3-BD47-9F0E-DACF0561C747}">
      <dgm:prSet phldrT="[Text]" custT="1"/>
      <dgm:spPr/>
      <dgm:t>
        <a:bodyPr/>
        <a:lstStyle/>
        <a:p>
          <a:r>
            <a:rPr lang="en-US" sz="1800" dirty="0" err="1" smtClean="0">
              <a:latin typeface="Khmer OS Siemreap" pitchFamily="2" charset="0"/>
              <a:cs typeface="Khmer OS Siemreap" pitchFamily="2" charset="0"/>
            </a:rPr>
            <a:t>ការអនុម័ត</a:t>
          </a:r>
          <a:endParaRPr lang="en-US" sz="5400" dirty="0"/>
        </a:p>
      </dgm:t>
    </dgm:pt>
    <dgm:pt modelId="{D5107E62-3DCD-B943-841A-EB02926CB9D7}" type="parTrans" cxnId="{077FD5FA-5957-294C-BCD1-6DED31BB1500}">
      <dgm:prSet/>
      <dgm:spPr/>
      <dgm:t>
        <a:bodyPr/>
        <a:lstStyle/>
        <a:p>
          <a:endParaRPr lang="en-US"/>
        </a:p>
      </dgm:t>
    </dgm:pt>
    <dgm:pt modelId="{852537CF-945E-DC4A-A360-A0043DB8E1EB}" type="sibTrans" cxnId="{077FD5FA-5957-294C-BCD1-6DED31BB1500}">
      <dgm:prSet/>
      <dgm:spPr/>
      <dgm:t>
        <a:bodyPr/>
        <a:lstStyle/>
        <a:p>
          <a:endParaRPr lang="en-US"/>
        </a:p>
      </dgm:t>
    </dgm:pt>
    <dgm:pt modelId="{444D9A43-8FA3-F648-B948-F1788B2E9E5E}" type="pres">
      <dgm:prSet presAssocID="{59AC58A3-6EE3-2F4B-8991-A92C1EF44B97}" presName="arrowDiagram" presStyleCnt="0">
        <dgm:presLayoutVars>
          <dgm:chMax val="5"/>
          <dgm:dir/>
          <dgm:resizeHandles val="exact"/>
        </dgm:presLayoutVars>
      </dgm:prSet>
      <dgm:spPr/>
    </dgm:pt>
    <dgm:pt modelId="{9952BE5B-DE41-E149-84ED-4055511A859D}" type="pres">
      <dgm:prSet presAssocID="{59AC58A3-6EE3-2F4B-8991-A92C1EF44B97}" presName="arrow" presStyleLbl="bgShp" presStyleIdx="0" presStyleCnt="1" custLinFactNeighborX="158"/>
      <dgm:spPr/>
    </dgm:pt>
    <dgm:pt modelId="{45625AA2-2EA7-BE44-8975-D22FDB0830D7}" type="pres">
      <dgm:prSet presAssocID="{59AC58A3-6EE3-2F4B-8991-A92C1EF44B97}" presName="arrowDiagram3" presStyleCnt="0"/>
      <dgm:spPr/>
    </dgm:pt>
    <dgm:pt modelId="{04842568-307F-914A-9AED-8278FCB9CCCD}" type="pres">
      <dgm:prSet presAssocID="{69C35C9D-B9A8-8B4A-8A65-FE4D25B1642F}" presName="bullet3a" presStyleLbl="node1" presStyleIdx="0" presStyleCnt="3"/>
      <dgm:spPr/>
    </dgm:pt>
    <dgm:pt modelId="{3D7E6B05-3E21-2C47-99BC-94AFE41F94AE}" type="pres">
      <dgm:prSet presAssocID="{69C35C9D-B9A8-8B4A-8A65-FE4D25B1642F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28DC0-AF40-4A47-AD69-1588A6272210}" type="pres">
      <dgm:prSet presAssocID="{C07CC4DA-F400-5841-931F-E853E3DC7013}" presName="bullet3b" presStyleLbl="node1" presStyleIdx="1" presStyleCnt="3"/>
      <dgm:spPr/>
    </dgm:pt>
    <dgm:pt modelId="{30AD50BF-D071-A341-ACF2-873E2A198CD8}" type="pres">
      <dgm:prSet presAssocID="{C07CC4DA-F400-5841-931F-E853E3DC7013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F74A9A-C7CC-ED47-9C7B-5F36150EB5B2}" type="pres">
      <dgm:prSet presAssocID="{A7F2003F-41B3-BD47-9F0E-DACF0561C747}" presName="bullet3c" presStyleLbl="node1" presStyleIdx="2" presStyleCnt="3" custLinFactX="100000" custLinFactNeighborX="118752" custLinFactNeighborY="-58340"/>
      <dgm:spPr/>
    </dgm:pt>
    <dgm:pt modelId="{CB4F1AA3-3A77-2540-9256-D13EC1EF01F9}" type="pres">
      <dgm:prSet presAssocID="{A7F2003F-41B3-BD47-9F0E-DACF0561C747}" presName="textBox3c" presStyleLbl="revTx" presStyleIdx="2" presStyleCnt="3" custLinFactNeighborX="23698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6CC945-02DC-1F44-B1C2-63BDE2A54E31}" srcId="{59AC58A3-6EE3-2F4B-8991-A92C1EF44B97}" destId="{69C35C9D-B9A8-8B4A-8A65-FE4D25B1642F}" srcOrd="0" destOrd="0" parTransId="{21E7E709-72AB-274E-9CB2-3DCE6840FB58}" sibTransId="{C6972326-255B-CF4A-839A-BD5EA36E3277}"/>
    <dgm:cxn modelId="{6191587F-4883-4875-BF95-3F306FEA7C1E}" type="presOf" srcId="{C07CC4DA-F400-5841-931F-E853E3DC7013}" destId="{30AD50BF-D071-A341-ACF2-873E2A198CD8}" srcOrd="0" destOrd="0" presId="urn:microsoft.com/office/officeart/2005/8/layout/arrow2"/>
    <dgm:cxn modelId="{077FD5FA-5957-294C-BCD1-6DED31BB1500}" srcId="{59AC58A3-6EE3-2F4B-8991-A92C1EF44B97}" destId="{A7F2003F-41B3-BD47-9F0E-DACF0561C747}" srcOrd="2" destOrd="0" parTransId="{D5107E62-3DCD-B943-841A-EB02926CB9D7}" sibTransId="{852537CF-945E-DC4A-A360-A0043DB8E1EB}"/>
    <dgm:cxn modelId="{2EE58B46-4C1F-49C8-8A47-06C3A327CA71}" type="presOf" srcId="{59AC58A3-6EE3-2F4B-8991-A92C1EF44B97}" destId="{444D9A43-8FA3-F648-B948-F1788B2E9E5E}" srcOrd="0" destOrd="0" presId="urn:microsoft.com/office/officeart/2005/8/layout/arrow2"/>
    <dgm:cxn modelId="{BBC830A1-18DB-4B8E-BE30-3537000F0F7E}" type="presOf" srcId="{A7F2003F-41B3-BD47-9F0E-DACF0561C747}" destId="{CB4F1AA3-3A77-2540-9256-D13EC1EF01F9}" srcOrd="0" destOrd="0" presId="urn:microsoft.com/office/officeart/2005/8/layout/arrow2"/>
    <dgm:cxn modelId="{3A2E403D-8144-4059-8C88-120D520189C4}" type="presOf" srcId="{69C35C9D-B9A8-8B4A-8A65-FE4D25B1642F}" destId="{3D7E6B05-3E21-2C47-99BC-94AFE41F94AE}" srcOrd="0" destOrd="0" presId="urn:microsoft.com/office/officeart/2005/8/layout/arrow2"/>
    <dgm:cxn modelId="{3E3E0773-D610-804F-9D1D-7EA05261ADA8}" srcId="{59AC58A3-6EE3-2F4B-8991-A92C1EF44B97}" destId="{C07CC4DA-F400-5841-931F-E853E3DC7013}" srcOrd="1" destOrd="0" parTransId="{BD513A3A-6AB2-394B-8E58-B8D7081F0AC0}" sibTransId="{F4C54226-B512-624E-97F5-771BE3B5584C}"/>
    <dgm:cxn modelId="{99844CA3-3E1D-4F62-BC1B-D400903B565F}" type="presParOf" srcId="{444D9A43-8FA3-F648-B948-F1788B2E9E5E}" destId="{9952BE5B-DE41-E149-84ED-4055511A859D}" srcOrd="0" destOrd="0" presId="urn:microsoft.com/office/officeart/2005/8/layout/arrow2"/>
    <dgm:cxn modelId="{470FFD45-CDD6-4F63-B927-87588D3C340F}" type="presParOf" srcId="{444D9A43-8FA3-F648-B948-F1788B2E9E5E}" destId="{45625AA2-2EA7-BE44-8975-D22FDB0830D7}" srcOrd="1" destOrd="0" presId="urn:microsoft.com/office/officeart/2005/8/layout/arrow2"/>
    <dgm:cxn modelId="{A5FDC6A2-A09E-47DC-8BF9-D4B51C6E441B}" type="presParOf" srcId="{45625AA2-2EA7-BE44-8975-D22FDB0830D7}" destId="{04842568-307F-914A-9AED-8278FCB9CCCD}" srcOrd="0" destOrd="0" presId="urn:microsoft.com/office/officeart/2005/8/layout/arrow2"/>
    <dgm:cxn modelId="{C9D17A9A-17B8-469A-B88D-EDC04A9936E9}" type="presParOf" srcId="{45625AA2-2EA7-BE44-8975-D22FDB0830D7}" destId="{3D7E6B05-3E21-2C47-99BC-94AFE41F94AE}" srcOrd="1" destOrd="0" presId="urn:microsoft.com/office/officeart/2005/8/layout/arrow2"/>
    <dgm:cxn modelId="{7CF033D2-7601-47B9-8D83-7C42E5DA688F}" type="presParOf" srcId="{45625AA2-2EA7-BE44-8975-D22FDB0830D7}" destId="{D1A28DC0-AF40-4A47-AD69-1588A6272210}" srcOrd="2" destOrd="0" presId="urn:microsoft.com/office/officeart/2005/8/layout/arrow2"/>
    <dgm:cxn modelId="{DAFF31E0-D4B4-487C-B3DD-41FF8840C01F}" type="presParOf" srcId="{45625AA2-2EA7-BE44-8975-D22FDB0830D7}" destId="{30AD50BF-D071-A341-ACF2-873E2A198CD8}" srcOrd="3" destOrd="0" presId="urn:microsoft.com/office/officeart/2005/8/layout/arrow2"/>
    <dgm:cxn modelId="{DEEB35A6-4CCE-4056-B8B3-A74A347AE1F8}" type="presParOf" srcId="{45625AA2-2EA7-BE44-8975-D22FDB0830D7}" destId="{3BF74A9A-C7CC-ED47-9C7B-5F36150EB5B2}" srcOrd="4" destOrd="0" presId="urn:microsoft.com/office/officeart/2005/8/layout/arrow2"/>
    <dgm:cxn modelId="{2A080137-2187-4698-9CFE-2BE56568374B}" type="presParOf" srcId="{45625AA2-2EA7-BE44-8975-D22FDB0830D7}" destId="{CB4F1AA3-3A77-2540-9256-D13EC1EF01F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2BE5B-DE41-E149-84ED-4055511A859D}">
      <dsp:nvSpPr>
        <dsp:cNvPr id="0" name=""/>
        <dsp:cNvSpPr/>
      </dsp:nvSpPr>
      <dsp:spPr>
        <a:xfrm>
          <a:off x="505471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4842568-307F-914A-9AED-8278FCB9CCCD}">
      <dsp:nvSpPr>
        <dsp:cNvPr id="0" name=""/>
        <dsp:cNvSpPr/>
      </dsp:nvSpPr>
      <dsp:spPr>
        <a:xfrm>
          <a:off x="1413705" y="3123819"/>
          <a:ext cx="188280" cy="1882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7E6B05-3E21-2C47-99BC-94AFE41F94AE}">
      <dsp:nvSpPr>
        <dsp:cNvPr id="0" name=""/>
        <dsp:cNvSpPr/>
      </dsp:nvSpPr>
      <dsp:spPr>
        <a:xfrm>
          <a:off x="1507845" y="3217959"/>
          <a:ext cx="1687279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Khmer OS Siemreap" pitchFamily="2" charset="0"/>
              <a:cs typeface="Khmer OS Siemreap" pitchFamily="2" charset="0"/>
            </a:rPr>
            <a:t>ការកំណត់អត្តសញ្ញាណ</a:t>
          </a:r>
          <a:endParaRPr lang="en-US" sz="2400" kern="1200" dirty="0"/>
        </a:p>
      </dsp:txBody>
      <dsp:txXfrm>
        <a:off x="1507845" y="3217959"/>
        <a:ext cx="1687279" cy="1308003"/>
      </dsp:txXfrm>
    </dsp:sp>
    <dsp:sp modelId="{D1A28DC0-AF40-4A47-AD69-1588A6272210}">
      <dsp:nvSpPr>
        <dsp:cNvPr id="0" name=""/>
        <dsp:cNvSpPr/>
      </dsp:nvSpPr>
      <dsp:spPr>
        <a:xfrm>
          <a:off x="3075638" y="1893662"/>
          <a:ext cx="340352" cy="3403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AD50BF-D071-A341-ACF2-873E2A198CD8}">
      <dsp:nvSpPr>
        <dsp:cNvPr id="0" name=""/>
        <dsp:cNvSpPr/>
      </dsp:nvSpPr>
      <dsp:spPr>
        <a:xfrm>
          <a:off x="3245815" y="2063839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Khmer OS Siemreap" pitchFamily="2" charset="0"/>
              <a:cs typeface="Khmer OS Siemreap" pitchFamily="2" charset="0"/>
            </a:rPr>
            <a:t>ការបង្កើត</a:t>
          </a:r>
          <a:endParaRPr lang="en-US" sz="2000" kern="1200" dirty="0"/>
        </a:p>
      </dsp:txBody>
      <dsp:txXfrm>
        <a:off x="3245815" y="2063839"/>
        <a:ext cx="1737969" cy="2462123"/>
      </dsp:txXfrm>
    </dsp:sp>
    <dsp:sp modelId="{3BF74A9A-C7CC-ED47-9C7B-5F36150EB5B2}">
      <dsp:nvSpPr>
        <dsp:cNvPr id="0" name=""/>
        <dsp:cNvSpPr/>
      </dsp:nvSpPr>
      <dsp:spPr>
        <a:xfrm>
          <a:off x="6103970" y="870462"/>
          <a:ext cx="470700" cy="470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4F1AA3-3A77-2540-9256-D13EC1EF01F9}">
      <dsp:nvSpPr>
        <dsp:cNvPr id="0" name=""/>
        <dsp:cNvSpPr/>
      </dsp:nvSpPr>
      <dsp:spPr>
        <a:xfrm>
          <a:off x="5721518" y="1380418"/>
          <a:ext cx="1737969" cy="3145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Khmer OS Siemreap" pitchFamily="2" charset="0"/>
              <a:cs typeface="Khmer OS Siemreap" pitchFamily="2" charset="0"/>
            </a:rPr>
            <a:t>ការអនុម័ត</a:t>
          </a:r>
          <a:endParaRPr lang="en-US" sz="5400" kern="1200" dirty="0"/>
        </a:p>
      </dsp:txBody>
      <dsp:txXfrm>
        <a:off x="5721518" y="1380418"/>
        <a:ext cx="1737969" cy="3145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3632A-9237-47BE-B928-34C6864D4D71}" type="datetimeFigureOut">
              <a:rPr lang="en-US" smtClean="0"/>
              <a:pPr/>
              <a:t>07/17/2013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6B164-BED0-4008-966D-552A7BA729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295400"/>
            <a:ext cx="7772400" cy="2232025"/>
          </a:xfrm>
        </p:spPr>
        <p:txBody>
          <a:bodyPr>
            <a:normAutofit/>
          </a:bodyPr>
          <a:lstStyle>
            <a:lvl1pPr>
              <a:defRPr lang="en-US" sz="4000" b="1" kern="1200" spc="-70" baseline="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343399"/>
            <a:ext cx="7772400" cy="1032155"/>
          </a:xfrm>
        </p:spPr>
        <p:txBody>
          <a:bodyPr>
            <a:normAutofit/>
          </a:bodyPr>
          <a:lstStyle>
            <a:lvl1pPr marL="0" indent="0" algn="ctr">
              <a:buNone/>
              <a:defRPr lang="en-US" sz="20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Title of Workshop, Date, Venue</a:t>
            </a:r>
            <a:endParaRPr lang="en-US" dirty="0"/>
          </a:p>
        </p:txBody>
      </p:sp>
      <p:pic>
        <p:nvPicPr>
          <p:cNvPr id="1026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010" y="5392615"/>
            <a:ext cx="255419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724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>
            <a:lvl1pPr algn="l">
              <a:defRPr lang="en-US" sz="3600" b="1" kern="1200" spc="-5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305" y="5855677"/>
            <a:ext cx="127709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944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057400"/>
            <a:ext cx="7772400" cy="1470025"/>
          </a:xfrm>
        </p:spPr>
        <p:txBody>
          <a:bodyPr>
            <a:normAutofit/>
          </a:bodyPr>
          <a:lstStyle>
            <a:lvl1pPr marL="0" indent="0" eaLnBrk="1" hangingPunct="1">
              <a:defRPr lang="en-US" sz="4000" b="1" kern="1200" spc="-70" baseline="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eaLnBrk="1" hangingPunct="1"/>
            <a:r>
              <a:rPr lang="en-US" sz="4000" b="1" dirty="0" smtClean="0">
                <a:solidFill>
                  <a:srgbClr val="0070C0"/>
                </a:solidFill>
              </a:rPr>
              <a:t>Click to add “THANK YOU!”</a:t>
            </a:r>
          </a:p>
        </p:txBody>
      </p:sp>
      <p:pic>
        <p:nvPicPr>
          <p:cNvPr id="1026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010" y="5392615"/>
            <a:ext cx="255419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76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rgbClr val="99CB38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rgbClr val="63A537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4406" y="64164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924800" cy="2232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</a:pPr>
            <a:r>
              <a:rPr lang="km-KH" sz="2800" b="0" spc="-5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បញ្រ្ជាបផែនការសកម្មភាពនៅក្នុងការ </a:t>
            </a:r>
            <a:r>
              <a:rPr lang="en-US" sz="28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/>
            </a:r>
            <a:br>
              <a:rPr lang="en-US" sz="28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</a:br>
            <a:r>
              <a:rPr lang="km-KH" sz="28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កសាង</a:t>
            </a:r>
            <a:r>
              <a:rPr lang="km-KH" sz="2800" b="0" spc="-5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ផែនការថ្នាក់ក្រសួង </a:t>
            </a:r>
            <a:br>
              <a:rPr lang="km-KH" sz="2800" b="0" spc="-5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</a:br>
            <a:r>
              <a:rPr lang="km-KH" sz="2800" b="0" spc="-5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ការលើកថវិកា និងការគ្រប់គ្រង</a:t>
            </a:r>
            <a:r>
              <a:rPr lang="ca-ES" sz="2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/>
            </a:r>
            <a:br>
              <a:rPr lang="ca-ES" sz="2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</a:br>
            <a:r>
              <a:rPr lang="ca-ES" sz="1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hmer OS Muol Light" pitchFamily="2" charset="0"/>
                <a:cs typeface="Khmer OS Muol Light" pitchFamily="2" charset="0"/>
              </a:rPr>
              <a:t/>
            </a:r>
            <a:br>
              <a:rPr lang="ca-ES" sz="1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hmer OS Muol Light" pitchFamily="2" charset="0"/>
                <a:cs typeface="Khmer OS Muol Light" pitchFamily="2" charset="0"/>
              </a:rPr>
            </a:br>
            <a:r>
              <a:rPr lang="en-US" sz="28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  <a:t>Julien Chevillard</a:t>
            </a:r>
            <a:r>
              <a:rPr lang="en-US" sz="32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  <a:t/>
            </a:r>
            <a:br>
              <a:rPr lang="en-US" sz="32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</a:br>
            <a:r>
              <a:rPr lang="km-KH" sz="20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អ្នកគ្រប់គ្រងមូលនិធិប្រែប្រួលអាកាសធាតុកម្ពុជា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03215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សិក្ខាសាលាចាប់ផ្តើមការរៀបចំក្របខណ្ឌហិរញ្ញប្បទានប្រែប្រួលអាកាសធាតុ </a:t>
            </a:r>
            <a:r>
              <a:rPr lang="en-US" sz="1800" dirty="0"/>
              <a:t>(CCFF)</a:t>
            </a: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និងផែនការសកម្មភាពឆ្លើយតបនឹងការប្រែប្រួលអាកាសធាតុ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នៅតាមក្រសួង-ស្ថាប័នពាក់ព័ន្ធ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800" dirty="0"/>
              <a:t>(CCAP)</a:t>
            </a:r>
            <a:endParaRPr lang="km-KH" sz="1800" dirty="0"/>
          </a:p>
          <a:p>
            <a:pPr>
              <a:lnSpc>
                <a:spcPct val="150000"/>
              </a:lnSpc>
            </a:pP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ថ្ងៃទី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១១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ខែ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កក្កដា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ឆ្នាំ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២០១៣</a:t>
            </a:r>
          </a:p>
          <a:p>
            <a:pPr>
              <a:lnSpc>
                <a:spcPct val="150000"/>
              </a:lnSpc>
            </a:pPr>
            <a:r>
              <a:rPr lang="ca-E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សណ្ឋាគារ ហ៊ីម៉ាវ៉ារី </a:t>
            </a:r>
            <a:r>
              <a:rPr lang="ca-ES" sz="17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ភ្នំពេញ</a:t>
            </a:r>
            <a:endParaRPr lang="en-US" sz="17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83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>
                <a:latin typeface="Khmer OS Muol Light" pitchFamily="2" charset="0"/>
                <a:cs typeface="Khmer OS Muol Light" pitchFamily="2" charset="0"/>
              </a:rPr>
              <a:t>សំណួរមួយចំនួនសម្រាប់ការពិភាក្សា</a:t>
            </a:r>
            <a:endParaRPr lang="en-US" sz="2200" b="0" dirty="0">
              <a:latin typeface="Khmer OS Muol Light" pitchFamily="2" charset="0"/>
              <a:cs typeface="Khmer OS Muol Ligh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តើអ្នកមានបទពិសោធន៍អ្វីខ្លះអំពីការបញ្ជ្រាបកិច្ចការដទៃទៀត (ដូចជា យេនឌ័រ)? តើមានការដាក់បញ្ចូលបែបណា នៅក្នុងការអនុវត្តជាប្រក្រតី និងតើបានទទួលជោគជ័យដែរឬទេ?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ផ្អែក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តាមបទពិសោធន៍ថ្មីៗរបស់អ្នកអំពីការប្រែប្រួលអាកាសធាតុ (ដូចជា ដំណើរការ </a:t>
            </a:r>
            <a:r>
              <a:rPr lang="en-US" sz="2400" dirty="0">
                <a:solidFill>
                  <a:srgbClr val="0070C0"/>
                </a:solidFill>
                <a:latin typeface="+mj-lt"/>
                <a:cs typeface="Khmer OS Siemreap" pitchFamily="2" charset="0"/>
              </a:rPr>
              <a:t>NSDP</a:t>
            </a:r>
            <a:r>
              <a:rPr lang="en-US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), 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តើអ្នកមានមេរៀនអ្វីខ្លះអំពីកត្តាអំណោយផល ឬ ឧបសគ្គក្នុងការបញ្ជ្រាប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?</a:t>
            </a:r>
            <a:endParaRPr lang="km-KH" sz="2400" dirty="0">
              <a:solidFill>
                <a:srgbClr val="0070C0"/>
              </a:solidFill>
              <a:latin typeface="Khmer OS Siemreap" pitchFamily="2" charset="0"/>
              <a:cs typeface="Khmer OS Siemre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78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សូមអរគុណ!</a:t>
            </a:r>
            <a:endParaRPr lang="en-US" sz="4800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4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 smtClean="0">
                <a:latin typeface="Khmer OS Muol Light" pitchFamily="2" charset="0"/>
                <a:cs typeface="Khmer OS Muol Light" pitchFamily="2" charset="0"/>
              </a:rPr>
              <a:t>បញ្ជ្រាបការ </a:t>
            </a:r>
            <a:r>
              <a:rPr lang="km-KH" sz="2200" b="0" dirty="0">
                <a:latin typeface="Khmer OS Muol Light" pitchFamily="2" charset="0"/>
                <a:cs typeface="Khmer OS Muol Light" pitchFamily="2" charset="0"/>
              </a:rPr>
              <a:t>ប្រែប្រួលអាកាស</a:t>
            </a:r>
            <a:r>
              <a:rPr lang="km-KH" sz="2200" b="0" dirty="0" smtClean="0">
                <a:latin typeface="Khmer OS Muol Light" pitchFamily="2" charset="0"/>
                <a:cs typeface="Khmer OS Muol Light" pitchFamily="2" charset="0"/>
              </a:rPr>
              <a:t>ធាតុទៅ</a:t>
            </a:r>
            <a:r>
              <a:rPr lang="km-KH" sz="2200" b="0" dirty="0">
                <a:latin typeface="Khmer OS Muol Light" pitchFamily="2" charset="0"/>
                <a:cs typeface="Khmer OS Muol Light" pitchFamily="2" charset="0"/>
              </a:rPr>
              <a:t>ក្នុងការកសាង</a:t>
            </a:r>
            <a:r>
              <a:rPr lang="km-KH" sz="2200" b="0" dirty="0" smtClean="0">
                <a:latin typeface="Khmer OS Muol Light" pitchFamily="2" charset="0"/>
                <a:cs typeface="Khmer OS Muol Light" pitchFamily="2" charset="0"/>
              </a:rPr>
              <a:t>ផែនការ</a:t>
            </a:r>
            <a:endParaRPr lang="en-US" sz="2200" b="0" dirty="0">
              <a:latin typeface="Khmer OS Muol Light" pitchFamily="2" charset="0"/>
              <a:cs typeface="Khmer OS Muol Light" pitchFamily="2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57278" y="1917864"/>
            <a:ext cx="2196619" cy="4602364"/>
            <a:chOff x="2659982" y="1813545"/>
            <a:chExt cx="2196619" cy="4602364"/>
          </a:xfrm>
        </p:grpSpPr>
        <p:sp>
          <p:nvSpPr>
            <p:cNvPr id="6" name="Rounded Rectangle 5"/>
            <p:cNvSpPr/>
            <p:nvPr/>
          </p:nvSpPr>
          <p:spPr>
            <a:xfrm>
              <a:off x="2659982" y="1813545"/>
              <a:ext cx="2196619" cy="73228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CCCSP</a:t>
              </a:r>
            </a:p>
          </p:txBody>
        </p:sp>
        <p:sp>
          <p:nvSpPr>
            <p:cNvPr id="7" name="Multidocument 5"/>
            <p:cNvSpPr/>
            <p:nvPr/>
          </p:nvSpPr>
          <p:spPr>
            <a:xfrm>
              <a:off x="2659982" y="3319745"/>
              <a:ext cx="2196619" cy="1178518"/>
            </a:xfrm>
            <a:prstGeom prst="flowChartMultidocumen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CCSP </a:t>
              </a:r>
              <a:r>
                <a:rPr lang="en-US" dirty="0" err="1" smtClean="0">
                  <a:solidFill>
                    <a:schemeClr val="bg1"/>
                  </a:solidFill>
                  <a:latin typeface="Khmer OS Siemreap" pitchFamily="2" charset="0"/>
                  <a:cs typeface="Khmer OS Siemreap" pitchFamily="2" charset="0"/>
                </a:rPr>
                <a:t>តាមវិស័យ</a:t>
              </a:r>
              <a:endParaRPr lang="en-US" dirty="0"/>
            </a:p>
          </p:txBody>
        </p:sp>
        <p:sp>
          <p:nvSpPr>
            <p:cNvPr id="8" name="Multidocument 7"/>
            <p:cNvSpPr/>
            <p:nvPr/>
          </p:nvSpPr>
          <p:spPr>
            <a:xfrm>
              <a:off x="2659982" y="5237391"/>
              <a:ext cx="2196619" cy="1178518"/>
            </a:xfrm>
            <a:prstGeom prst="flowChartMultidocumen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solidFill>
                    <a:schemeClr val="bg1"/>
                  </a:solidFill>
                  <a:latin typeface="Khmer OS Siemreap" pitchFamily="2" charset="0"/>
                  <a:cs typeface="Khmer OS Siemreap" pitchFamily="2" charset="0"/>
                </a:rPr>
                <a:t>ផែនការសកម្មភាព</a:t>
              </a:r>
              <a:r>
                <a:rPr lang="en-US" dirty="0" err="1" smtClean="0"/>
                <a:t>CC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24523" y="1917864"/>
            <a:ext cx="2208058" cy="4602364"/>
            <a:chOff x="6027227" y="1813545"/>
            <a:chExt cx="2208058" cy="4602364"/>
          </a:xfrm>
        </p:grpSpPr>
        <p:sp>
          <p:nvSpPr>
            <p:cNvPr id="10" name="Rounded Rectangle 9"/>
            <p:cNvSpPr/>
            <p:nvPr/>
          </p:nvSpPr>
          <p:spPr>
            <a:xfrm>
              <a:off x="6038666" y="1813545"/>
              <a:ext cx="2196619" cy="732283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NSDP</a:t>
              </a:r>
            </a:p>
          </p:txBody>
        </p:sp>
        <p:sp>
          <p:nvSpPr>
            <p:cNvPr id="11" name="Multidocument 6"/>
            <p:cNvSpPr/>
            <p:nvPr/>
          </p:nvSpPr>
          <p:spPr>
            <a:xfrm>
              <a:off x="6038666" y="3220900"/>
              <a:ext cx="2196619" cy="1178518"/>
            </a:xfrm>
            <a:prstGeom prst="flowChartMultidocumen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SDP</a:t>
              </a:r>
            </a:p>
          </p:txBody>
        </p:sp>
        <p:sp>
          <p:nvSpPr>
            <p:cNvPr id="12" name="Multidocument 8"/>
            <p:cNvSpPr/>
            <p:nvPr/>
          </p:nvSpPr>
          <p:spPr>
            <a:xfrm>
              <a:off x="6027227" y="5237391"/>
              <a:ext cx="2196619" cy="1178518"/>
            </a:xfrm>
            <a:prstGeom prst="flowChartMultidocumen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chemeClr val="bg1"/>
                  </a:solidFill>
                  <a:latin typeface="Khmer OS Siemreap" pitchFamily="2" charset="0"/>
                  <a:cs typeface="Khmer OS Siemreap" pitchFamily="2" charset="0"/>
                </a:rPr>
                <a:t>ផែនការការងារប្រក្រតី</a:t>
              </a:r>
              <a:r>
                <a:rPr lang="en-US" dirty="0" smtClean="0"/>
                <a:t>, </a:t>
              </a:r>
              <a:r>
                <a:rPr lang="en-US" dirty="0"/>
                <a:t>PIPs </a:t>
              </a:r>
            </a:p>
          </p:txBody>
        </p:sp>
      </p:grpSp>
      <p:sp>
        <p:nvSpPr>
          <p:cNvPr id="13" name="Left Arrow 12"/>
          <p:cNvSpPr/>
          <p:nvPr/>
        </p:nvSpPr>
        <p:spPr>
          <a:xfrm rot="16200000">
            <a:off x="3346688" y="2919004"/>
            <a:ext cx="537714" cy="171628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/>
          <p:cNvSpPr/>
          <p:nvPr/>
        </p:nvSpPr>
        <p:spPr>
          <a:xfrm rot="16200000">
            <a:off x="3346688" y="4886564"/>
            <a:ext cx="537714" cy="171628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 rot="16200000">
            <a:off x="6725386" y="4886564"/>
            <a:ext cx="537714" cy="171628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 rot="16200000">
            <a:off x="6731100" y="2919004"/>
            <a:ext cx="537714" cy="171628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-Right Arrow 16"/>
          <p:cNvSpPr/>
          <p:nvPr/>
        </p:nvSpPr>
        <p:spPr>
          <a:xfrm>
            <a:off x="4971270" y="2178727"/>
            <a:ext cx="743647" cy="201355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-Right Arrow 17"/>
          <p:cNvSpPr/>
          <p:nvPr/>
        </p:nvSpPr>
        <p:spPr>
          <a:xfrm>
            <a:off x="4971270" y="3771401"/>
            <a:ext cx="743647" cy="201355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-Right Arrow 18"/>
          <p:cNvSpPr/>
          <p:nvPr/>
        </p:nvSpPr>
        <p:spPr>
          <a:xfrm>
            <a:off x="4971270" y="5788834"/>
            <a:ext cx="743647" cy="201355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796462" y="938638"/>
            <a:ext cx="7047487" cy="509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err="1" smtClean="0">
                <a:latin typeface="Khmer OS Siemreap" pitchFamily="2" charset="0"/>
                <a:cs typeface="Khmer OS Siemreap" pitchFamily="2" charset="0"/>
              </a:rPr>
              <a:t>ដំណាក់កាលទី</a:t>
            </a:r>
            <a:r>
              <a:rPr lang="en-US" sz="1800" b="1" dirty="0" smtClean="0">
                <a:latin typeface="Khmer OS Siemreap" pitchFamily="2" charset="0"/>
                <a:cs typeface="Khmer OS Siemreap" pitchFamily="2" charset="0"/>
              </a:rPr>
              <a:t> ១ </a:t>
            </a:r>
            <a:r>
              <a:rPr lang="en-US" sz="1800" b="1" dirty="0" err="1" smtClean="0">
                <a:latin typeface="Khmer OS Siemreap" pitchFamily="2" charset="0"/>
                <a:cs typeface="Khmer OS Siemreap" pitchFamily="2" charset="0"/>
              </a:rPr>
              <a:t>ផ្សារភ្ជាប់គ្នា</a:t>
            </a:r>
            <a:r>
              <a:rPr lang="en-US" sz="1800" b="1" dirty="0" smtClean="0"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en-US" sz="1800" b="1" dirty="0" err="1" smtClean="0">
                <a:latin typeface="Khmer OS Siemreap" pitchFamily="2" charset="0"/>
                <a:cs typeface="Khmer OS Siemreap" pitchFamily="2" charset="0"/>
              </a:rPr>
              <a:t>តែជាដំណើរការខុសគ្នា</a:t>
            </a:r>
            <a:endParaRPr lang="en-US" sz="2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4165934" y="1795190"/>
            <a:ext cx="2219888" cy="4834210"/>
            <a:chOff x="8570349" y="1813545"/>
            <a:chExt cx="2219888" cy="4834210"/>
          </a:xfrm>
        </p:grpSpPr>
        <p:sp>
          <p:nvSpPr>
            <p:cNvPr id="22" name="Rounded Rectangle 21"/>
            <p:cNvSpPr/>
            <p:nvPr/>
          </p:nvSpPr>
          <p:spPr>
            <a:xfrm>
              <a:off x="8593618" y="1813545"/>
              <a:ext cx="2196619" cy="732283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/>
            </a:p>
          </p:txBody>
        </p:sp>
        <p:sp>
          <p:nvSpPr>
            <p:cNvPr id="23" name="Multidocument 26"/>
            <p:cNvSpPr/>
            <p:nvPr/>
          </p:nvSpPr>
          <p:spPr>
            <a:xfrm>
              <a:off x="8593618" y="3220900"/>
              <a:ext cx="2196619" cy="1178518"/>
            </a:xfrm>
            <a:prstGeom prst="flowChartMultidocumen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ultidocument 27"/>
            <p:cNvSpPr/>
            <p:nvPr/>
          </p:nvSpPr>
          <p:spPr>
            <a:xfrm>
              <a:off x="8582179" y="5237391"/>
              <a:ext cx="2196619" cy="1410364"/>
            </a:xfrm>
            <a:prstGeom prst="flowChartMultidocumen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8824092" y="2209412"/>
              <a:ext cx="1827224" cy="25060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Khmer OS Siemreap" pitchFamily="2" charset="0"/>
                  <a:cs typeface="Khmer OS Siemreap" pitchFamily="2" charset="0"/>
                </a:rPr>
                <a:t>ការប្រែប្រួលអាកាសធាតុ</a:t>
              </a:r>
              <a:endParaRPr lang="en-US" sz="12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8797919" y="3878993"/>
              <a:ext cx="1474189" cy="25060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err="1">
                  <a:latin typeface="Khmer OS Siemreap" pitchFamily="2" charset="0"/>
                  <a:cs typeface="Khmer OS Siemreap" pitchFamily="2" charset="0"/>
                </a:rPr>
                <a:t>ការប្រែប្រួលអាកាសធាតុ</a:t>
              </a:r>
              <a:endParaRPr lang="en-US" sz="1050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8746867" y="6079496"/>
              <a:ext cx="1474189" cy="25060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err="1">
                  <a:latin typeface="Khmer OS Siemreap" pitchFamily="2" charset="0"/>
                  <a:cs typeface="Khmer OS Siemreap" pitchFamily="2" charset="0"/>
                </a:rPr>
                <a:t>ការប្រែប្រួលអាកាសធាតុ</a:t>
              </a:r>
              <a:endParaRPr lang="en-US" sz="105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801210" y="1853590"/>
              <a:ext cx="1827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NSDP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655339" y="3470738"/>
              <a:ext cx="1827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SDP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570349" y="5393531"/>
              <a:ext cx="182722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  <a:latin typeface="Khmer OS Siemreap" pitchFamily="2" charset="0"/>
                  <a:cs typeface="Khmer OS Siemreap" pitchFamily="2" charset="0"/>
                </a:rPr>
                <a:t>ផែនការការងារប្រក្រតី</a:t>
              </a:r>
              <a:r>
                <a:rPr lang="en-US" dirty="0" smtClean="0">
                  <a:solidFill>
                    <a:srgbClr val="FFFFFF"/>
                  </a:solidFill>
                </a:rPr>
                <a:t>, </a:t>
              </a:r>
              <a:r>
                <a:rPr lang="en-US" dirty="0">
                  <a:solidFill>
                    <a:srgbClr val="FFFFFF"/>
                  </a:solidFill>
                </a:rPr>
                <a:t>PIPs </a:t>
              </a:r>
            </a:p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1" name="Left Arrow 30"/>
            <p:cNvSpPr/>
            <p:nvPr/>
          </p:nvSpPr>
          <p:spPr>
            <a:xfrm rot="16200000">
              <a:off x="9371602" y="4782245"/>
              <a:ext cx="537714" cy="171628"/>
            </a:xfrm>
            <a:prstGeom prst="lef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Left Arrow 31"/>
            <p:cNvSpPr/>
            <p:nvPr/>
          </p:nvSpPr>
          <p:spPr>
            <a:xfrm rot="16200000">
              <a:off x="9377316" y="2814685"/>
              <a:ext cx="537714" cy="171628"/>
            </a:xfrm>
            <a:prstGeom prst="lef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itle 1"/>
          <p:cNvSpPr txBox="1">
            <a:spLocks/>
          </p:cNvSpPr>
          <p:nvPr/>
        </p:nvSpPr>
        <p:spPr>
          <a:xfrm>
            <a:off x="1803828" y="1319638"/>
            <a:ext cx="7047487" cy="509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latin typeface="Khmer OS Siemreap" pitchFamily="2" charset="0"/>
                <a:cs typeface="Khmer OS Siemreap" pitchFamily="2" charset="0"/>
              </a:rPr>
              <a:t>ដំណាក់កាល</a:t>
            </a:r>
            <a:r>
              <a:rPr lang="en-US" sz="1800" b="1" dirty="0" smtClean="0">
                <a:latin typeface="Khmer OS Siemreap" pitchFamily="2" charset="0"/>
                <a:cs typeface="Khmer OS Siemreap" pitchFamily="2" charset="0"/>
              </a:rPr>
              <a:t>ទី២ </a:t>
            </a:r>
            <a:r>
              <a:rPr lang="en-US" sz="1800" b="1" dirty="0" err="1" smtClean="0">
                <a:latin typeface="Khmer OS Siemreap" pitchFamily="2" charset="0"/>
                <a:cs typeface="Khmer OS Siemreap" pitchFamily="2" charset="0"/>
              </a:rPr>
              <a:t>ដំណើរការដែលមានការរួមបញ្ចូលគ្នាពេញលេញ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2035450"/>
            <a:ext cx="232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Khmer OS Siemreap" pitchFamily="2" charset="0"/>
                <a:cs typeface="Khmer OS Siemreap" pitchFamily="2" charset="0"/>
              </a:rPr>
              <a:t>លំដាប់ថ្នាក់នៃការកសាងផែនការ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49216" y="2923323"/>
            <a:ext cx="1922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Khmer OS Siemreap" pitchFamily="2" charset="0"/>
                <a:cs typeface="Khmer OS Siemreap" pitchFamily="2" charset="0"/>
              </a:rPr>
              <a:t>យុទ្ធសាស្រ្តជាតិ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49217" y="4265684"/>
            <a:ext cx="1922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Khmer OS Siemreap" pitchFamily="2" charset="0"/>
                <a:cs typeface="Khmer OS Siemreap" pitchFamily="2" charset="0"/>
              </a:rPr>
              <a:t>យុទ្ធសាស្រ្តតាមវិស័យ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349217" y="5813998"/>
            <a:ext cx="1922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Khmer OS Siemreap" pitchFamily="2" charset="0"/>
                <a:cs typeface="Khmer OS Siemreap" pitchFamily="2" charset="0"/>
              </a:rPr>
              <a:t>ការអនុវត្ត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8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1455E-6 -6.41881E-6 L 0.1841 -0.00163 " pathEditMode="relative" ptsTypes="AA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1362E-6 1.49641E-6 L -0.17696 1.49641E-6 " pathEditMode="relative" ptsTypes="A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8" grpId="0" animBg="1"/>
      <p:bldP spid="19" grpId="0" animBg="1"/>
      <p:bldP spid="20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>
                <a:latin typeface="Khmer OS Muol Light" pitchFamily="2" charset="0"/>
                <a:cs typeface="Khmer OS Muol Light" pitchFamily="2" charset="0"/>
              </a:rPr>
              <a:t>ទិដ្ឋភាពនានានៃការបញ្ជ្រាបការប្រែប្រួលអាកាសធាតុ</a:t>
            </a:r>
            <a:endParaRPr lang="en-US" sz="2200" b="0" dirty="0">
              <a:latin typeface="Khmer OS Muol Light" pitchFamily="2" charset="0"/>
              <a:cs typeface="Khmer OS Muol Ligh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ក្នុងយន្តការសម្របសម្រួល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ក្នុងការកសាងផែនការ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ក្នុងប្រព័ន្ធតាមដាន និងត្រួតពិនិត្យ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ក្នុងថវិកា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ក្នុងក្របខ័ណ្ឌ</a:t>
            </a:r>
            <a:r>
              <a:rPr lang="km-KH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ច្បាប់</a:t>
            </a:r>
            <a:endParaRPr lang="km-KH" dirty="0">
              <a:solidFill>
                <a:srgbClr val="0070C0"/>
              </a:solidFill>
              <a:latin typeface="Khmer OS Siemreap" pitchFamily="2" charset="0"/>
              <a:cs typeface="Khmer OS Siemre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1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400" b="0" dirty="0">
                <a:latin typeface="Khmer OS Muol Light" pitchFamily="2" charset="0"/>
                <a:cs typeface="Khmer OS Muol Light" pitchFamily="2" charset="0"/>
              </a:rPr>
              <a:t>ឧទាហរណ៍អំពីដំណើការនៅកម្រិត </a:t>
            </a:r>
            <a:r>
              <a:rPr lang="en-US" dirty="0"/>
              <a:t>NSDP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ការបញ្ចូលការប្រែប្រួលអាកាសធាតុទៅក្នុងគោលការណ៍ណែនាំ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សម្រាប់</a:t>
            </a:r>
            <a:r>
              <a:rPr lang="ca-ES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ការ</a:t>
            </a:r>
            <a:r>
              <a:rPr lang="ca-ES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អនុ</a:t>
            </a:r>
            <a:r>
              <a:rPr lang="ca-ES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វត្ត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ផែនការយុទ្ធសា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ស្ត្រអភិវឌ្ឍន៍ជាតិ</a:t>
            </a:r>
            <a:r>
              <a:rPr lang="km-KH" sz="2400" dirty="0">
                <a:solidFill>
                  <a:srgbClr val="0070C0"/>
                </a:solidFill>
                <a:latin typeface="+mj-lt"/>
                <a:cs typeface="Khmer OS Siemreap" pitchFamily="2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(</a:t>
            </a:r>
            <a:r>
              <a:rPr lang="en-US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NSDP)</a:t>
            </a:r>
            <a:r>
              <a:rPr lang="en-US" sz="2400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(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កិច្ចសហប្រត្តិការរវាង </a:t>
            </a:r>
            <a:r>
              <a:rPr lang="en-US" dirty="0" err="1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MoP</a:t>
            </a:r>
            <a:r>
              <a:rPr lang="en-US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/</a:t>
            </a:r>
            <a:r>
              <a:rPr lang="en-US" dirty="0" err="1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MoE</a:t>
            </a:r>
            <a:r>
              <a:rPr lang="en-US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)</a:t>
            </a:r>
            <a:endParaRPr lang="en-US" dirty="0">
              <a:solidFill>
                <a:srgbClr val="0070C0"/>
              </a:solidFill>
              <a:latin typeface="+mj-lt"/>
              <a:cs typeface="Khmer OS Siemreap" pitchFamily="2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ការបណ្តុះបណ្តាល (កិច្ចសហប្រតិបត្តិការរវាង </a:t>
            </a:r>
            <a:r>
              <a:rPr lang="en-US" dirty="0" err="1">
                <a:solidFill>
                  <a:srgbClr val="0070C0"/>
                </a:solidFill>
                <a:latin typeface="+mj-lt"/>
                <a:cs typeface="Khmer OS Siemreap" pitchFamily="2" charset="0"/>
              </a:rPr>
              <a:t>MoP</a:t>
            </a:r>
            <a:r>
              <a:rPr lang="en-US" dirty="0">
                <a:solidFill>
                  <a:srgbClr val="0070C0"/>
                </a:solidFill>
                <a:latin typeface="+mj-lt"/>
                <a:cs typeface="Khmer OS Siemreap" pitchFamily="2" charset="0"/>
              </a:rPr>
              <a:t>/</a:t>
            </a:r>
            <a:r>
              <a:rPr lang="en-US" dirty="0" err="1">
                <a:solidFill>
                  <a:srgbClr val="0070C0"/>
                </a:solidFill>
                <a:latin typeface="+mj-lt"/>
                <a:cs typeface="Khmer OS Siemreap" pitchFamily="2" charset="0"/>
              </a:rPr>
              <a:t>MoE</a:t>
            </a:r>
            <a:r>
              <a:rPr lang="en-US" dirty="0">
                <a:solidFill>
                  <a:srgbClr val="0070C0"/>
                </a:solidFill>
                <a:latin typeface="+mj-lt"/>
                <a:cs typeface="Khmer OS Siemreap" pitchFamily="2" charset="0"/>
              </a:rPr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ការផ្តល់ធាតុចូលតាមវិស័យ (ការរួមបញ្ចូល </a:t>
            </a:r>
            <a:r>
              <a:rPr lang="en-US" dirty="0">
                <a:solidFill>
                  <a:srgbClr val="0070C0"/>
                </a:solidFill>
                <a:latin typeface="+mj-lt"/>
                <a:cs typeface="Khmer OS Siemreap" pitchFamily="2" charset="0"/>
              </a:rPr>
              <a:t>CC</a:t>
            </a:r>
            <a:r>
              <a:rPr lang="en-US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នៅក្នុងអាទិភាព សូចនាករ/ចំណុចដៅ ថវិកា)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ការពិនិត្យលើធាតុចូលដែលដាក់ជូនដំបូង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ទៅ </a:t>
            </a:r>
            <a:r>
              <a:rPr lang="en-US" dirty="0" err="1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MoP</a:t>
            </a:r>
            <a:r>
              <a:rPr lang="en-US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+mj-lt"/>
                <a:cs typeface="Khmer OS Siemreap" pitchFamily="2" charset="0"/>
              </a:rPr>
              <a:t>MoP</a:t>
            </a:r>
            <a:r>
              <a:rPr lang="en-US" dirty="0">
                <a:solidFill>
                  <a:srgbClr val="0070C0"/>
                </a:solidFill>
                <a:latin typeface="+mj-lt"/>
                <a:cs typeface="Khmer OS Siemreap" pitchFamily="2" charset="0"/>
              </a:rPr>
              <a:t>/</a:t>
            </a:r>
            <a:r>
              <a:rPr lang="en-US" dirty="0" err="1">
                <a:solidFill>
                  <a:srgbClr val="0070C0"/>
                </a:solidFill>
                <a:latin typeface="+mj-lt"/>
                <a:cs typeface="Khmer OS Siemreap" pitchFamily="2" charset="0"/>
              </a:rPr>
              <a:t>MoE</a:t>
            </a:r>
            <a:r>
              <a:rPr lang="en-US" dirty="0">
                <a:solidFill>
                  <a:srgbClr val="0070C0"/>
                </a:solidFill>
                <a:latin typeface="+mj-lt"/>
                <a:cs typeface="Khmer OS Siemreap" pitchFamily="2" charset="0"/>
              </a:rPr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ការដាក់ជូនចុងក្រោយនិងសេចក្តីព្រាង </a:t>
            </a:r>
            <a:r>
              <a:rPr lang="en-US" dirty="0">
                <a:solidFill>
                  <a:srgbClr val="0070C0"/>
                </a:solidFill>
                <a:latin typeface="+mj-lt"/>
                <a:cs typeface="Khmer OS Siemreap" pitchFamily="2" charset="0"/>
              </a:rPr>
              <a:t>NSDP</a:t>
            </a:r>
          </a:p>
        </p:txBody>
      </p:sp>
    </p:spTree>
    <p:extLst>
      <p:ext uri="{BB962C8B-B14F-4D97-AF65-F5344CB8AC3E}">
        <p14:creationId xmlns:p14="http://schemas.microsoft.com/office/powerpoint/2010/main" val="412397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>
                <a:latin typeface="Khmer OS Muol Light" pitchFamily="2" charset="0"/>
                <a:cs typeface="Khmer OS Muol Light" pitchFamily="2" charset="0"/>
              </a:rPr>
              <a:t>ការបញ្ចូលវិធានការឆ្លើយតបទៅនឹង </a:t>
            </a:r>
            <a:r>
              <a:rPr lang="km-KH" sz="2400" b="0" dirty="0">
                <a:latin typeface="Khmer OS Muol Light" pitchFamily="2" charset="0"/>
                <a:cs typeface="Khmer OS Muol Light" pitchFamily="2" charset="0"/>
              </a:rPr>
              <a:t>ការប្រែប្រួលអាកាសធាតុ</a:t>
            </a:r>
            <a:r>
              <a:rPr lang="km-KH" sz="2200" b="0" dirty="0" smtClean="0">
                <a:latin typeface="Khmer OS Muol Light" pitchFamily="2" charset="0"/>
                <a:cs typeface="Khmer OS Muol Light" pitchFamily="2" charset="0"/>
              </a:rPr>
              <a:t>នៅ</a:t>
            </a:r>
            <a:r>
              <a:rPr lang="km-KH" sz="2200" b="0" dirty="0">
                <a:latin typeface="Khmer OS Muol Light" pitchFamily="2" charset="0"/>
                <a:cs typeface="Khmer OS Muol Light" pitchFamily="2" charset="0"/>
              </a:rPr>
              <a:t>ក្នុងដំណើរការកសាងផែនការវិនិយោគ</a:t>
            </a:r>
            <a:endParaRPr lang="en-US" sz="2200" b="0" dirty="0">
              <a:latin typeface="Khmer OS Muol Light" pitchFamily="2" charset="0"/>
              <a:cs typeface="Khmer OS Muol Light" pitchFamily="2" charset="0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5682579" y="3157971"/>
            <a:ext cx="1567380" cy="2201583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7415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497880"/>
              </p:ext>
            </p:extLst>
          </p:nvPr>
        </p:nvGraphicFramePr>
        <p:xfrm>
          <a:off x="76200" y="106242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82580" y="3810158"/>
            <a:ext cx="156738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200" dirty="0" err="1" smtClean="0">
                <a:solidFill>
                  <a:schemeClr val="bg1"/>
                </a:solidFill>
                <a:latin typeface="Khmer OS Siemreap" pitchFamily="2" charset="0"/>
                <a:cs typeface="Khmer OS Siemreap" pitchFamily="2" charset="0"/>
              </a:rPr>
              <a:t>ពង្រឹងភាពធន់នឹងអាកាសធាតុ</a:t>
            </a:r>
            <a:endParaRPr lang="en-US" sz="1200" dirty="0" smtClean="0">
              <a:solidFill>
                <a:schemeClr val="bg1"/>
              </a:solidFill>
              <a:latin typeface="Khmer OS Siemreap" pitchFamily="2" charset="0"/>
              <a:cs typeface="Khmer OS Siemreap" pitchFamily="2" charset="0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200" dirty="0" err="1" smtClean="0">
                <a:solidFill>
                  <a:schemeClr val="bg1"/>
                </a:solidFill>
                <a:latin typeface="Khmer OS Siemreap" pitchFamily="2" charset="0"/>
                <a:cs typeface="Khmer OS Siemreap" pitchFamily="2" charset="0"/>
              </a:rPr>
              <a:t>បំពេញបន្ថែមលើកិច្ចផ្តួចផ្តើមដែលមានស្រាប</a:t>
            </a:r>
            <a:r>
              <a:rPr lang="en-US" sz="1200" dirty="0" smtClean="0">
                <a:solidFill>
                  <a:schemeClr val="bg1"/>
                </a:solidFill>
                <a:latin typeface="Khmer OS Siemreap" pitchFamily="2" charset="0"/>
                <a:cs typeface="Khmer OS Siemreap" pitchFamily="2" charset="0"/>
              </a:rPr>
              <a:t>់</a:t>
            </a:r>
            <a:endParaRPr lang="en-US" dirty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4027" y="5458375"/>
            <a:ext cx="1567380" cy="1136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km-KH" sz="1500" dirty="0">
                <a:latin typeface="Khmer OS Siemreap" pitchFamily="2" charset="0"/>
                <a:cs typeface="Khmer OS Siemreap" pitchFamily="2" charset="0"/>
              </a:rPr>
              <a:t>​ការផ្លាស់ប្តូរ​អាកាសធាតុ​ត្រូវបានរួមបញ្ចូល​ពីការ​ចាប់ផ្តើ</a:t>
            </a:r>
            <a:r>
              <a:rPr lang="km-KH" sz="1500" dirty="0" smtClean="0">
                <a:latin typeface="Khmer OS Siemreap" pitchFamily="2" charset="0"/>
                <a:cs typeface="Khmer OS Siemreap" pitchFamily="2" charset="0"/>
              </a:rPr>
              <a:t>ម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77339" y="5715000"/>
            <a:ext cx="5365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= &gt; </a:t>
            </a:r>
            <a:r>
              <a:rPr lang="en-US" dirty="0" err="1" smtClean="0">
                <a:latin typeface="Khmer OS Siemreap" pitchFamily="2" charset="0"/>
                <a:cs typeface="Khmer OS Siemreap" pitchFamily="2" charset="0"/>
              </a:rPr>
              <a:t>ការអភិវឌ្ឍដែលមានសង្គតិភាពជាមួយអាកាសធាតុ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3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763 0.00325 -0.15509 0.00649 -0.23897 0.04842 C -0.32286 0.09034 -0.45745 0.21775 -0.50313 0.25203 C -0.5488 0.28631 -0.53109 0.2701 -0.5132 0.25388 " pathEditMode="relative" ptsTypes="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>
                <a:latin typeface="Khmer OS Muol Light" pitchFamily="2" charset="0"/>
                <a:cs typeface="Khmer OS Muol Light" pitchFamily="2" charset="0"/>
              </a:rPr>
              <a:t>ចំណុចចាប់ផ្តើមនៅតាមវិស័យ</a:t>
            </a:r>
            <a:endParaRPr lang="en-US" sz="2200" b="0" dirty="0">
              <a:latin typeface="Khmer OS Muol Light" pitchFamily="2" charset="0"/>
              <a:cs typeface="Khmer OS Muol Ligh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យន្តការកសាងផែនការ និងលើកថវិកា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កំណត់អត្តសញ្ញាណកាលវេលា សម្រាប់ការ</a:t>
            </a: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បញ្ជ្រាប ផែនការ</a:t>
            </a:r>
            <a:r>
              <a:rPr lang="km-KH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យុទ្ធ</a:t>
            </a:r>
            <a:r>
              <a:rPr lang="km-KH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ឆ្លើយតបនឹងការប្រែប្រួលអាកាសធាតុ</a:t>
            </a:r>
            <a:r>
              <a:rPr lang="km-KH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(</a:t>
            </a:r>
            <a:r>
              <a:rPr lang="en-US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CCSP)/</a:t>
            </a:r>
            <a:r>
              <a:rPr lang="km-KH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ផែនការ</a:t>
            </a:r>
            <a:r>
              <a:rPr lang="km-KH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សកម្មភាពឆ្លើយតបនឹងការប្រែប្រួលអាកាស</a:t>
            </a:r>
            <a:r>
              <a:rPr lang="km-KH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ធាតុ</a:t>
            </a:r>
            <a:r>
              <a:rPr lang="en-US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2900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(CCAP)</a:t>
            </a:r>
            <a:r>
              <a:rPr lang="en-US" sz="2900" dirty="0">
                <a:solidFill>
                  <a:srgbClr val="0070C0"/>
                </a:solidFill>
                <a:latin typeface="+mj-lt"/>
                <a:cs typeface="Khmer OS Siemreap" pitchFamily="2" charset="0"/>
              </a:rPr>
              <a:t> </a:t>
            </a:r>
            <a:r>
              <a:rPr lang="km-KH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ទៅក្នុងគោលនយោបាយ យុទ្ធសាស្រ្ត ផែនការការងារ និងថវិកាតាមវិស័យ </a:t>
            </a:r>
            <a:r>
              <a:rPr lang="km-KH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(</a:t>
            </a:r>
            <a:r>
              <a:rPr lang="km-KH" sz="29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កម្មវិធីវិនិយោគសាធារណៈ</a:t>
            </a:r>
            <a:r>
              <a:rPr lang="en-US" sz="29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PIP</a:t>
            </a:r>
            <a:r>
              <a:rPr lang="en-US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, </a:t>
            </a:r>
            <a:r>
              <a:rPr lang="km-KH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កម្មវិធី-ថវិកា)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កំណត់</a:t>
            </a: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ពេល និងវិធីដែលអាចបញ្ចូលធាតុចូលអំពី </a:t>
            </a:r>
            <a:r>
              <a:rPr lang="km-KH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ការប្រែប្រួលអាកាសធាតុ</a:t>
            </a:r>
            <a:r>
              <a:rPr lang="en-US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ទៅក្នុងដំណើរការនេះ បុគ្គលដែលមានភារៈទទួលខុសត្រូវលើកិច្ចការនេះ និងមើលថាតើមានការកែប្រែនីតិវិធី ឬយន្តការនានា​ដែលមានស្រាប់ដែរឬទេ។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ឆ្លុះបញ្ចាំងអំពីប្រព័ន្ធដែលមានសក្តានុពលសម្រាប់តាមដានវិភាជន៍ថវិកាសម្រាប់ </a:t>
            </a:r>
            <a:r>
              <a:rPr lang="km-KH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ការប្រែប្រួលអាកាសធាតុ</a:t>
            </a:r>
            <a:r>
              <a:rPr lang="en-US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km-KH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នៅក្នុងថវិកាក្រសួងនីមួយៗ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endParaRPr lang="en-US" dirty="0">
              <a:solidFill>
                <a:srgbClr val="0070C0"/>
              </a:solidFill>
              <a:latin typeface="Khmer OS Siemreap" pitchFamily="2" charset="0"/>
              <a:cs typeface="Khmer OS Siemre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9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>
                <a:latin typeface="Khmer OS Muol Light" pitchFamily="2" charset="0"/>
                <a:cs typeface="Khmer OS Muol Light" pitchFamily="2" charset="0"/>
              </a:rPr>
              <a:t>ចំណុចចាប់ផ្តើមនៅតាមវិស័យ (ត)</a:t>
            </a:r>
            <a:endParaRPr lang="en-US" sz="2200" b="0" dirty="0">
              <a:latin typeface="Khmer OS Muol Light" pitchFamily="2" charset="0"/>
              <a:cs typeface="Khmer OS Muol Ligh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ប្រព័ន្ធពិនិត្យតាមដាន និងវាយតម្លៃ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កំណត់កាលវេលា និងការទទួលខុសត្រូវសម្រាប់ជួយប្រព័ន្ធ តាមដាននិង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វាយតម្លៃ</a:t>
            </a:r>
            <a:r>
              <a:rPr lang="en-US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(</a:t>
            </a:r>
            <a:r>
              <a:rPr lang="en-US" sz="2400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M&amp;E)</a:t>
            </a:r>
            <a:r>
              <a:rPr lang="en-US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របស់ក្រសួង ក្នុងការតាមដានវិធានការឆ្លើយតបទៅនឹង ការប្រែប្រួលអាកាស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ធាតុ</a:t>
            </a:r>
            <a:r>
              <a:rPr lang="km-KH" sz="2400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ៈ</a:t>
            </a:r>
            <a:r>
              <a:rPr lang="en-US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សូចនាករ ប្រព័ន្ធរាយការណ៍ យន្តការសិក្សារៀនសូត្រ ក្របខ័ណ្ឌវាយតម្លៃដែលផ្តោតលើការប្រែប្រួលអាកាសធាតុ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យន្តការសម្របសម្រួលតាមវិស័យ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ពិចារណាថាតើអាចបញ្ចូល ការប្រែប្រួលអាកាសធាតុ</a:t>
            </a:r>
            <a:r>
              <a:rPr lang="en-US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ទៅក្នុងអាណត្តិនៃយន្តការសម្របសម្រួលដែលមានស្រាប់បានដែរឬទេ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ក្របខ័ណ្ឌច្បាប់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ពិនិត្យមើលច្បាប់ និងបទដ្ឋានគតិយុត្តិដែលមាន​ស្រាប់ និងកំណត់អំពីតម្រូវការធ្វើវិសោធនកម្ម ដើម្បីឆ្លុះបញ្ចាំងអំពីអាទិភាពនៃ </a:t>
            </a:r>
            <a:r>
              <a:rPr lang="en-US" sz="2400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CCSP</a:t>
            </a:r>
            <a:endParaRPr lang="en-US" sz="2400" dirty="0">
              <a:solidFill>
                <a:srgbClr val="0070C0"/>
              </a:solidFill>
              <a:latin typeface="+mj-lt"/>
              <a:cs typeface="Khmer OS Siemre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3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241013"/>
              </p:ext>
            </p:extLst>
          </p:nvPr>
        </p:nvGraphicFramePr>
        <p:xfrm>
          <a:off x="374650" y="1066800"/>
          <a:ext cx="8388350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3" imgW="5878954" imgH="4891184" progId="Word.Document.12">
                  <p:embed/>
                </p:oleObj>
              </mc:Choice>
              <mc:Fallback>
                <p:oleObj name="Document" r:id="rId3" imgW="5878954" imgH="4891184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1066800"/>
                        <a:ext cx="8388350" cy="601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1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>
                <a:latin typeface="Khmer OS Muol Light" pitchFamily="2" charset="0"/>
                <a:cs typeface="Khmer OS Muol Light" pitchFamily="2" charset="0"/>
              </a:rPr>
              <a:t>ឆ្លុះបញ្ចាំងរបកគំហើញនៅក្នុងផែនការសកម្មភាព</a:t>
            </a:r>
            <a:endParaRPr lang="en-US" sz="2200" b="0" dirty="0">
              <a:latin typeface="Khmer OS Muol Light" pitchFamily="2" charset="0"/>
              <a:cs typeface="Khmer OS Muol Ligh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ផ្នែកចាត់ចែងអនុវត្ត និងហិរញ្ញប្បទាន</a:t>
            </a:r>
          </a:p>
          <a:p>
            <a:pPr marL="346075" indent="0">
              <a:lnSpc>
                <a:spcPct val="150000"/>
              </a:lnSpc>
              <a:spcBef>
                <a:spcPts val="500"/>
              </a:spcBef>
              <a:buNone/>
            </a:pP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(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ការវិភាគចំណុចចាប់ផ្តើម និងអនុសាសន៍នានា)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ផ្នែក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រៀបចំសេចក្តីព្រាងច្បាប់</a:t>
            </a:r>
          </a:p>
          <a:p>
            <a:pPr>
              <a:lnSpc>
                <a:spcPct val="150000"/>
              </a:lnSpc>
              <a:spcBef>
                <a:spcPts val="500"/>
              </a:spcBef>
            </a:pP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ទី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ប្រឹក្សានឹងជួយធ្វើការវិភាគនេះនៅក្នុងវិស័យជំនាញរបស់ពួកគេ (ឧទា.ការគ្រប់គ្រង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ហិរញ្ញ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វត្ថុសាធារ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ណៈ</a:t>
            </a:r>
            <a:r>
              <a:rPr lang="en-US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,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តាម</a:t>
            </a: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ដាននិងវាយ</a:t>
            </a:r>
            <a:r>
              <a:rPr lang="km-KH" sz="2400" dirty="0" smtClean="0">
                <a:solidFill>
                  <a:srgbClr val="0070C0"/>
                </a:solidFill>
                <a:latin typeface="Khmer OS Siemreap" pitchFamily="2" charset="0"/>
                <a:cs typeface="Khmer OS Siemreap" pitchFamily="2" charset="0"/>
              </a:rPr>
              <a:t>តម្លៃ</a:t>
            </a:r>
            <a:r>
              <a:rPr lang="en-US" sz="2400" dirty="0" smtClean="0">
                <a:solidFill>
                  <a:srgbClr val="0070C0"/>
                </a:solidFill>
                <a:latin typeface="+mj-lt"/>
                <a:cs typeface="Khmer OS Siemreap" pitchFamily="2" charset="0"/>
              </a:rPr>
              <a:t>)</a:t>
            </a:r>
            <a:endParaRPr lang="en-US" sz="2400" dirty="0">
              <a:solidFill>
                <a:srgbClr val="0070C0"/>
              </a:solidFill>
              <a:latin typeface="+mj-lt"/>
              <a:cs typeface="Khmer OS Siemreap" pitchFamily="2" charset="0"/>
            </a:endParaRPr>
          </a:p>
          <a:p>
            <a:pPr marL="0" indent="0">
              <a:lnSpc>
                <a:spcPct val="150000"/>
              </a:lnSpc>
              <a:spcBef>
                <a:spcPts val="500"/>
              </a:spcBef>
              <a:buNone/>
            </a:pPr>
            <a:endParaRPr lang="en-US" sz="2400" dirty="0">
              <a:solidFill>
                <a:srgbClr val="0070C0"/>
              </a:solidFill>
              <a:latin typeface="Khmer OS Siemreap" pitchFamily="2" charset="0"/>
              <a:cs typeface="Khmer OS Siemre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88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CA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CCCA Presentation Template</Template>
  <TotalTime>4091</TotalTime>
  <Words>870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CCCA Presentation Template</vt:lpstr>
      <vt:lpstr>Document</vt:lpstr>
      <vt:lpstr>បញ្រ្ជាបផែនការសកម្មភាពនៅក្នុងការ  កសាងផែនការថ្នាក់ក្រសួង  ការលើកថវិកា និងការគ្រប់គ្រង  Julien Chevillard អ្នកគ្រប់គ្រងមូលនិធិប្រែប្រួលអាកាសធាតុកម្ពុជា </vt:lpstr>
      <vt:lpstr>បញ្ជ្រាបការ ប្រែប្រួលអាកាសធាតុទៅក្នុងការកសាងផែនការ</vt:lpstr>
      <vt:lpstr>ទិដ្ឋភាពនានានៃការបញ្ជ្រាបការប្រែប្រួលអាកាសធាតុ</vt:lpstr>
      <vt:lpstr>ឧទាហរណ៍អំពីដំណើការនៅកម្រិត NSDP </vt:lpstr>
      <vt:lpstr>ការបញ្ចូលវិធានការឆ្លើយតបទៅនឹង ការប្រែប្រួលអាកាសធាតុនៅក្នុងដំណើរការកសាងផែនការវិនិយោគ</vt:lpstr>
      <vt:lpstr>ចំណុចចាប់ផ្តើមនៅតាមវិស័យ</vt:lpstr>
      <vt:lpstr>ចំណុចចាប់ផ្តើមនៅតាមវិស័យ (ត)</vt:lpstr>
      <vt:lpstr>PowerPoint Presentation</vt:lpstr>
      <vt:lpstr>ឆ្លុះបញ្ចាំងរបកគំហើញនៅក្នុងផែនការសកម្មភាព</vt:lpstr>
      <vt:lpstr>សំណួរមួយចំនួនសម្រាប់ការពិភាក្សា</vt:lpstr>
      <vt:lpstr>សូមអរគុណ!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Cambodia Climate Change Strategic Plan Development</dc:title>
  <dc:creator>Vuthy</dc:creator>
  <cp:lastModifiedBy>Daravuth Youn</cp:lastModifiedBy>
  <cp:revision>305</cp:revision>
  <dcterms:created xsi:type="dcterms:W3CDTF">2006-08-16T00:00:00Z</dcterms:created>
  <dcterms:modified xsi:type="dcterms:W3CDTF">2013-07-17T03:11:19Z</dcterms:modified>
</cp:coreProperties>
</file>