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O" initials="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CC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56" autoAdjust="0"/>
    <p:restoredTop sz="80939" autoAdjust="0"/>
  </p:normalViewPr>
  <p:slideViewPr>
    <p:cSldViewPr>
      <p:cViewPr>
        <p:scale>
          <a:sx n="50" d="100"/>
          <a:sy n="50" d="100"/>
        </p:scale>
        <p:origin x="-1770" y="-5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83632A-9237-47BE-B928-34C6864D4D71}" type="datetimeFigureOut">
              <a:rPr lang="en-US" smtClean="0"/>
              <a:pPr/>
              <a:t>07/17/2013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26B164-BED0-4008-966D-552A7BA729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25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295400"/>
            <a:ext cx="7772400" cy="2232025"/>
          </a:xfrm>
        </p:spPr>
        <p:txBody>
          <a:bodyPr>
            <a:normAutofit/>
          </a:bodyPr>
          <a:lstStyle>
            <a:lvl1pPr>
              <a:defRPr lang="en-US" sz="4000" b="1" kern="1200" spc="-70" baseline="0" dirty="0">
                <a:solidFill>
                  <a:srgbClr val="0000C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Title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343399"/>
            <a:ext cx="7772400" cy="1032155"/>
          </a:xfrm>
        </p:spPr>
        <p:txBody>
          <a:bodyPr>
            <a:normAutofit/>
          </a:bodyPr>
          <a:lstStyle>
            <a:lvl1pPr marL="0" indent="0" algn="ctr">
              <a:buNone/>
              <a:defRPr lang="en-US" sz="2000" b="1" kern="1200" cap="none" spc="200" baseline="0" dirty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Title of Workshop, Date, Venue</a:t>
            </a:r>
            <a:endParaRPr lang="en-US" dirty="0"/>
          </a:p>
        </p:txBody>
      </p:sp>
      <p:pic>
        <p:nvPicPr>
          <p:cNvPr id="1026" name="Picture 2" descr="D:\Vuth\SkyDrive\1-Work\1.8-CCCA-TFS\2-TFS (Server)\1-TFS Document\1.7-Admin &amp; IT\1.7.2-Logo\CCCA-DONORS-LOGO-2012 (New)_Hi-Resolutio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5010" y="5392615"/>
            <a:ext cx="255419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3724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>
            <a:lvl1pPr algn="l">
              <a:defRPr lang="en-US" sz="2200" b="0" kern="1200" spc="-50" dirty="0">
                <a:solidFill>
                  <a:srgbClr val="0000CC"/>
                </a:solidFill>
                <a:latin typeface="Khmer OS Muol Light" pitchFamily="2" charset="0"/>
                <a:ea typeface="+mj-ea"/>
                <a:cs typeface="Khmer OS Muol Light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>
            <a:lvl1pPr>
              <a:lnSpc>
                <a:spcPct val="150000"/>
              </a:lnSpc>
              <a:spcBef>
                <a:spcPts val="500"/>
              </a:spcBef>
              <a:defRPr sz="220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defRPr>
            </a:lvl1pPr>
            <a:lvl2pPr>
              <a:lnSpc>
                <a:spcPct val="150000"/>
              </a:lnSpc>
              <a:spcBef>
                <a:spcPts val="500"/>
              </a:spcBef>
              <a:defRPr sz="220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defRPr>
            </a:lvl2pPr>
            <a:lvl3pPr>
              <a:lnSpc>
                <a:spcPct val="150000"/>
              </a:lnSpc>
              <a:spcBef>
                <a:spcPts val="500"/>
              </a:spcBef>
              <a:defRPr sz="220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defRPr>
            </a:lvl3pPr>
            <a:lvl4pPr>
              <a:lnSpc>
                <a:spcPct val="150000"/>
              </a:lnSpc>
              <a:spcBef>
                <a:spcPts val="500"/>
              </a:spcBef>
              <a:defRPr sz="220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defRPr>
            </a:lvl4pPr>
            <a:lvl5pPr>
              <a:lnSpc>
                <a:spcPct val="150000"/>
              </a:lnSpc>
              <a:spcBef>
                <a:spcPts val="500"/>
              </a:spcBef>
              <a:defRPr sz="220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D:\Vuth\SkyDrive\1-Work\1.8-CCCA-TFS\2-TFS (Server)\1-TFS Document\1.7-Admin &amp; IT\1.7.2-Logo\CCCA-DONORS-LOGO-2012 (New)_Hi-Resolutio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8305" y="5855677"/>
            <a:ext cx="127709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457200" y="99060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8944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057400"/>
            <a:ext cx="7772400" cy="1470025"/>
          </a:xfrm>
        </p:spPr>
        <p:txBody>
          <a:bodyPr>
            <a:normAutofit/>
          </a:bodyPr>
          <a:lstStyle>
            <a:lvl1pPr marL="0" indent="0" eaLnBrk="1" hangingPunct="1">
              <a:defRPr lang="en-US" sz="4000" b="1" kern="1200" spc="-70" baseline="0" dirty="0">
                <a:solidFill>
                  <a:srgbClr val="0000CC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eaLnBrk="1" hangingPunct="1"/>
            <a:r>
              <a:rPr lang="en-US" sz="4000" b="1" dirty="0" smtClean="0">
                <a:solidFill>
                  <a:srgbClr val="0070C0"/>
                </a:solidFill>
              </a:rPr>
              <a:t>Click to add “THANK YOU!”</a:t>
            </a:r>
          </a:p>
        </p:txBody>
      </p:sp>
      <p:pic>
        <p:nvPicPr>
          <p:cNvPr id="1026" name="Picture 2" descr="D:\Vuth\SkyDrive\1-Work\1.8-CCCA-TFS\2-TFS (Server)\1-TFS Document\1.7-Admin &amp; IT\1.7.2-Logo\CCCA-DONORS-LOGO-2012 (New)_Hi-Resolutio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5010" y="5392615"/>
            <a:ext cx="255419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4761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rgbClr val="99CB38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rgbClr val="63A537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4406" y="64164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05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371600"/>
            <a:ext cx="7924800" cy="2232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</a:pPr>
            <a:r>
              <a:rPr lang="km-KH" sz="2800" b="0" spc="-5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ការកំណត់សកម្មភាពប្រែប្រួលអាកាស</a:t>
            </a:r>
            <a:r>
              <a:rPr lang="km-KH" sz="28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ធាតុ</a:t>
            </a:r>
            <a:r>
              <a:rPr lang="en-US" sz="26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/>
            </a:r>
            <a:br>
              <a:rPr lang="en-US" sz="26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</a:br>
            <a:r>
              <a:rPr lang="ca-ES" sz="10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/>
            </a:r>
            <a:br>
              <a:rPr lang="ca-ES" sz="10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</a:br>
            <a:r>
              <a:rPr lang="km-KH" sz="20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លោកបណ្ឌិត នៅ ប៊ន័</a:t>
            </a:r>
            <a:r>
              <a:rPr lang="km-KH" sz="20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រ</a:t>
            </a:r>
            <a:r>
              <a:rPr lang="en-US" sz="20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/>
            </a:r>
            <a:br>
              <a:rPr lang="en-US" sz="20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</a:br>
            <a:r>
              <a:rPr lang="km-KH" sz="20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ទីប្រឹក្សាបច្ចេកទេស</a:t>
            </a:r>
            <a:endParaRPr lang="en-US" sz="2000" spc="-50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Khmer OS Muol Light" pitchFamily="2" charset="0"/>
              <a:ea typeface="Khmer OS Muol Light" pitchFamily="2" charset="0"/>
              <a:cs typeface="Khmer OS Muol Ligh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14800"/>
            <a:ext cx="7772400" cy="103215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km-KH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សិក្ខាសាលាចាប់ផ្តើមការរៀបចំក្របខណ្ឌហិរញ្ញប្បទានប្រែប្រួលអាកាសធាតុ </a:t>
            </a:r>
            <a:r>
              <a:rPr lang="en-US" sz="1800" dirty="0"/>
              <a:t>(CCFF)</a:t>
            </a:r>
            <a:r>
              <a:rPr lang="km-KH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និងផែនការសកម្មភាពឆ្លើយតបនឹងការប្រែប្រួលអាកាសធាតុ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km-KH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នៅតាមក្រសួង-ស្ថាប័នពាក់ព័ន្ធ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1800" dirty="0"/>
              <a:t>(CCAP</a:t>
            </a:r>
            <a:r>
              <a:rPr lang="en-US" sz="1800" dirty="0" smtClean="0"/>
              <a:t>)</a:t>
            </a:r>
            <a:endParaRPr lang="km-KH" sz="1700" dirty="0">
              <a:solidFill>
                <a:srgbClr val="0070C0"/>
              </a:solidFill>
              <a:latin typeface="Khmer OS Siemreap" pitchFamily="2" charset="0"/>
              <a:ea typeface="Khmer OS Siemreap" pitchFamily="2" charset="0"/>
              <a:cs typeface="Khmer OS Siemreap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ថ្ងៃទី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១១ 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ខែ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កក្កដា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ឆ្នាំ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២០១៣</a:t>
            </a:r>
          </a:p>
          <a:p>
            <a:pPr>
              <a:lnSpc>
                <a:spcPct val="150000"/>
              </a:lnSpc>
            </a:pPr>
            <a:r>
              <a:rPr lang="ca-E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សណ្ឋាគារ ហ៊ីម៉ាវ៉ារី ភ្នំពេញ</a:t>
            </a:r>
            <a:endParaRPr lang="en-US" sz="1700" dirty="0">
              <a:solidFill>
                <a:srgbClr val="0070C0"/>
              </a:solidFill>
              <a:latin typeface="Khmer OS Siemreap" pitchFamily="2" charset="0"/>
              <a:ea typeface="Khmer OS Siemreap" pitchFamily="2" charset="0"/>
              <a:cs typeface="Khmer OS Siemreap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83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m-KH" dirty="0"/>
              <a:t>ការពិភាក្សាជាក្រុម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800"/>
              </a:spcBef>
              <a:buNone/>
            </a:pPr>
            <a:r>
              <a:rPr lang="km-KH" sz="1500" dirty="0"/>
              <a:t>តែងតាំងអ្នកធ្វើសេចក្តីរាយការណ៍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km-KH" sz="1500" dirty="0"/>
              <a:t>តែងតាំងអ្នកធ្វើរបាយការណ៍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km-KH" sz="1500" dirty="0"/>
              <a:t>អ្នកសម្រួលការងារ (ទីប្រឹក្សាតាមវិស័យ)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km-KH" sz="1500" dirty="0"/>
              <a:t>រម្លឹកឡើងវិញអំពីហានិភ័យអាកាសធាតុ ការកាត់បន្ថយឧស្ម័នផ្ទះកញ្ចក់ និង </a:t>
            </a:r>
            <a:r>
              <a:rPr lang="en-US" sz="1500" dirty="0">
                <a:latin typeface="+mj-lt"/>
              </a:rPr>
              <a:t>CCSP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km-KH" sz="1500" dirty="0"/>
              <a:t>ផ្អែកលើ </a:t>
            </a:r>
            <a:r>
              <a:rPr lang="en-US" sz="1500" dirty="0">
                <a:latin typeface="+mj-lt"/>
              </a:rPr>
              <a:t>PIP</a:t>
            </a:r>
            <a:r>
              <a:rPr lang="en-US" sz="1500" dirty="0"/>
              <a:t> </a:t>
            </a:r>
            <a:r>
              <a:rPr lang="km-KH" sz="1500" dirty="0"/>
              <a:t>និងការចំណាយចរន្តតាមវិស័យ ត្រូវធ្វើការបំផុសគំនិតអំពីវិធីពង្រីក ឬ ពង្រឹងភាពធន់នឹងអាកាសធាតុនៃសកម្មភាពនានា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km-KH" sz="1500" dirty="0"/>
              <a:t>ពិភាក្សាបំផុសគំនិតអំពីសកម្មភាពថ្មីៗ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km-KH" sz="1500" dirty="0"/>
              <a:t>ចំណុចនានាដែលត្រូវរាយការណ៍ត្រឡប់មកវិញ៖</a:t>
            </a:r>
          </a:p>
          <a:p>
            <a:pPr>
              <a:spcBef>
                <a:spcPts val="800"/>
              </a:spcBef>
              <a:buFont typeface="Wingdings" pitchFamily="2" charset="2"/>
              <a:buChar char="Ø"/>
            </a:pPr>
            <a:r>
              <a:rPr lang="km-KH" sz="1500" dirty="0"/>
              <a:t>ហានិភ័យអាកាសធាតុ</a:t>
            </a:r>
          </a:p>
          <a:p>
            <a:pPr>
              <a:spcBef>
                <a:spcPts val="800"/>
              </a:spcBef>
              <a:buFont typeface="Wingdings" pitchFamily="2" charset="2"/>
              <a:buChar char="Ø"/>
            </a:pPr>
            <a:r>
              <a:rPr lang="km-KH" sz="1500" dirty="0"/>
              <a:t>ការពង្រីកសកម្មភាព ឬ ការពង្រឹងភាពធន់នឹងអាកាសធាតុនៃគម្រោង ឬ សកម្មភាព​នានាដែលមាន</a:t>
            </a:r>
            <a:r>
              <a:rPr lang="km-KH" sz="1500" dirty="0" smtClean="0"/>
              <a:t>ស្រាប់</a:t>
            </a:r>
            <a:endParaRPr lang="en-US" sz="1500" dirty="0" smtClean="0"/>
          </a:p>
          <a:p>
            <a:pPr>
              <a:spcBef>
                <a:spcPts val="800"/>
              </a:spcBef>
              <a:buFont typeface="Wingdings" pitchFamily="2" charset="2"/>
              <a:buChar char="Ø"/>
            </a:pPr>
            <a:r>
              <a:rPr lang="km-KH" sz="1500" dirty="0" smtClean="0"/>
              <a:t>សកម្មភាព</a:t>
            </a:r>
            <a:r>
              <a:rPr lang="km-KH" sz="1500" dirty="0"/>
              <a:t>ថ្មីៗ ដែលផ្អែកលើហានិភ័យអាកាសធាតុ និង </a:t>
            </a:r>
            <a:r>
              <a:rPr lang="en-US" sz="1500" dirty="0">
                <a:latin typeface="+mj-lt"/>
              </a:rPr>
              <a:t>CCSP</a:t>
            </a:r>
          </a:p>
          <a:p>
            <a:pPr>
              <a:spcBef>
                <a:spcPts val="800"/>
              </a:spcBef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59784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a-ES" b="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សូមអរគុណ!</a:t>
            </a:r>
            <a:endParaRPr lang="en-US" sz="4800" b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45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m-KH" dirty="0"/>
              <a:t>និយមន័យ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m-KH" sz="2200" dirty="0"/>
              <a:t>កិច្ចផ្តួចផ្តើម/អន្តរាគមន៍ដើម្បីអនុវត្តយុទ្ធសាស្រ្តមួយនៃ </a:t>
            </a:r>
            <a:r>
              <a:rPr lang="km-KH" dirty="0" smtClean="0"/>
              <a:t>ផែនការ</a:t>
            </a:r>
            <a:r>
              <a:rPr lang="km-KH" dirty="0"/>
              <a:t>យុទ្ធសាស្រ្តឆ្លើយតបនឹងការប្រែប្រួលអាកាសធាតុ​ នៅតាមក្រសួង-ស្ថាប័ន​ពាក់</a:t>
            </a:r>
            <a:r>
              <a:rPr lang="km-KH" dirty="0" smtClean="0"/>
              <a:t>ព័ន្ធ</a:t>
            </a:r>
            <a:r>
              <a:rPr lang="en-US" dirty="0" smtClean="0"/>
              <a:t> </a:t>
            </a:r>
            <a:r>
              <a:rPr lang="en-US" sz="2400" dirty="0" smtClean="0">
                <a:latin typeface="+mj-lt"/>
              </a:rPr>
              <a:t>(CCSP)</a:t>
            </a:r>
            <a:r>
              <a:rPr lang="en-US" sz="2200" dirty="0" smtClean="0"/>
              <a:t> </a:t>
            </a:r>
            <a:r>
              <a:rPr lang="en-US" sz="2200" dirty="0"/>
              <a:t>(</a:t>
            </a:r>
            <a:r>
              <a:rPr lang="km-KH" sz="2200" dirty="0"/>
              <a:t>ផ្តោតលើសកម្មភាព);</a:t>
            </a:r>
          </a:p>
          <a:p>
            <a:r>
              <a:rPr lang="km-KH" sz="2200" dirty="0"/>
              <a:t>ទាក់ទងនឹងហានិភ័យ និងឱកាសជាក់លាក់នៃការប្រែប្រួលអាកាសធាតុ</a:t>
            </a:r>
          </a:p>
          <a:p>
            <a:r>
              <a:rPr lang="km-KH" sz="2200" dirty="0"/>
              <a:t>អាចអនុវត្តបាន តាមរយៈគម្រោង / កម្មវិធីមួយ ឬ ច្រើន</a:t>
            </a:r>
          </a:p>
          <a:p>
            <a:r>
              <a:rPr lang="km-KH" sz="2200" dirty="0"/>
              <a:t>មានលទ្ធផលច្បាស់លាស់ និងអាចវាស់វែងបាន</a:t>
            </a:r>
          </a:p>
          <a:p>
            <a:r>
              <a:rPr lang="km-KH" sz="2200" dirty="0"/>
              <a:t>អាចជាជំនួយបច្ចេកទេស កំណែទម្រង់គោលនយោបាយ/ច្បាប់ ការចំណាយចរន្ត ឬ ការវិនិយោ</a:t>
            </a:r>
            <a:r>
              <a:rPr lang="km-KH" sz="2200" dirty="0" smtClean="0"/>
              <a:t>គដំបូង</a:t>
            </a:r>
            <a:endParaRPr lang="km-KH" sz="2200" dirty="0"/>
          </a:p>
        </p:txBody>
      </p:sp>
    </p:spTree>
    <p:extLst>
      <p:ext uri="{BB962C8B-B14F-4D97-AF65-F5344CB8AC3E}">
        <p14:creationId xmlns:p14="http://schemas.microsoft.com/office/powerpoint/2010/main" val="168151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m-KH" dirty="0"/>
              <a:t>ក្រុម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m-KH" sz="2200" dirty="0"/>
              <a:t>ក្រុម ១៖ អន្តរាគមន៍ដែលផ្តោតលើការប្រែប្រួលអាកាសធាតុ (ដើម្បីធ្វើ</a:t>
            </a:r>
            <a:r>
              <a:rPr lang="km-KH" sz="2200" dirty="0" smtClean="0"/>
              <a:t>ការ</a:t>
            </a:r>
            <a:r>
              <a:rPr lang="km-KH" dirty="0"/>
              <a:t>​</a:t>
            </a:r>
            <a:r>
              <a:rPr lang="km-KH" sz="2200" dirty="0" smtClean="0"/>
              <a:t>លើ</a:t>
            </a:r>
            <a:r>
              <a:rPr lang="km-KH" sz="2200" dirty="0"/>
              <a:t>បញ្ហា ប្រែប្រួលអាកាសធាតុដែលនៅពុំទាន់បានដោះស្រាយនៅឡើយ)</a:t>
            </a:r>
          </a:p>
          <a:p>
            <a:r>
              <a:rPr lang="km-KH" sz="2200" dirty="0"/>
              <a:t>ក្រុម ២៖ ពង្រឹងភាពធន់នឹងអាកាសធាតុនៃសកម្មភាពដែលមានស្រាប់ (ការដោះស្រាយភាពខ្វះចន្លោះនៃការបន្ស៊ាំ និងការកាត់បន្ថយ តាមរយៈការកែតម្រូវ ឬ ការបន្ថែម ទៅក្នុងអន្តរាគមន៍ដែលមានស្រាប់)</a:t>
            </a:r>
          </a:p>
          <a:p>
            <a:r>
              <a:rPr lang="km-KH" sz="2200" dirty="0"/>
              <a:t>ក្រុម ៣៖ ពង្រីកឡើងវិញនូវអន្តរាគមន៍ដែលមានស្រាប់ និងដែលគ្រោងទុក ដោយផ្អែកលើទិដ្ឋភាពនានានៃការប្រែប្រួលអាកាសធាតុនៃអន្តរាគមន៍ទាំង</a:t>
            </a:r>
            <a:r>
              <a:rPr lang="km-KH" sz="2200" dirty="0" smtClean="0"/>
              <a:t>នោះ</a:t>
            </a:r>
            <a:endParaRPr lang="km-KH" sz="2200" dirty="0"/>
          </a:p>
        </p:txBody>
      </p:sp>
    </p:spTree>
    <p:extLst>
      <p:ext uri="{BB962C8B-B14F-4D97-AF65-F5344CB8AC3E}">
        <p14:creationId xmlns:p14="http://schemas.microsoft.com/office/powerpoint/2010/main" val="90098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m-KH" dirty="0"/>
              <a:t>ជំពូកនានា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m-KH" dirty="0"/>
              <a:t>ការកាត់បន្ថយ/ការអភិវឌ្ឍបំភាយកាបូនទាប</a:t>
            </a:r>
          </a:p>
          <a:p>
            <a:r>
              <a:rPr lang="km-KH" dirty="0"/>
              <a:t>ការបន្ស៊ាំ</a:t>
            </a:r>
          </a:p>
          <a:p>
            <a:r>
              <a:rPr lang="km-KH" dirty="0"/>
              <a:t>ការរួមផ្សំរវាងការកាត់បន្ថយ និងការបន្</a:t>
            </a:r>
            <a:r>
              <a:rPr lang="km-KH" dirty="0" smtClean="0"/>
              <a:t>ស៊ាំ</a:t>
            </a:r>
            <a:endParaRPr lang="km-KH" dirty="0"/>
          </a:p>
        </p:txBody>
      </p:sp>
    </p:spTree>
    <p:extLst>
      <p:ext uri="{BB962C8B-B14F-4D97-AF65-F5344CB8AC3E}">
        <p14:creationId xmlns:p14="http://schemas.microsoft.com/office/powerpoint/2010/main" val="380559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m-KH" dirty="0"/>
              <a:t>តើកំណត់សកម្មភាពនានាដោយវិធីណា?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m-KH" dirty="0"/>
              <a:t>ក្រុម ១៖ ផ្តើមចេញពី </a:t>
            </a:r>
            <a:r>
              <a:rPr lang="en-US" dirty="0">
                <a:latin typeface="+mj-lt"/>
              </a:rPr>
              <a:t>CCSP</a:t>
            </a:r>
            <a:r>
              <a:rPr lang="en-US" dirty="0"/>
              <a:t> </a:t>
            </a:r>
            <a:r>
              <a:rPr lang="km-KH" dirty="0"/>
              <a:t>និងយុទ្ធសាស្រ្តអភិវឌ្ឍន៍តាមវិស័យ (ធ្វើការពិនិត្យឡើងវិញធៀបនឹងរបាយការណ៍ជាតិលើកទី ២)</a:t>
            </a:r>
          </a:p>
          <a:p>
            <a:r>
              <a:rPr lang="km-KH" dirty="0"/>
              <a:t>ក្រុម ១ និង២៖ ផ្តើមចេញពីការពិនិត្យផែនការ/ថវិកាដែលមានស្រាប់ </a:t>
            </a:r>
            <a:r>
              <a:rPr lang="km-KH" dirty="0" smtClean="0">
                <a:latin typeface="+mj-lt"/>
              </a:rPr>
              <a:t>(</a:t>
            </a:r>
            <a:r>
              <a:rPr lang="km-KH" dirty="0"/>
              <a:t>កម្មវិធីវិនិយោគសាធារណៈ</a:t>
            </a:r>
            <a:r>
              <a:rPr lang="en-US" dirty="0"/>
              <a:t>, </a:t>
            </a:r>
            <a:r>
              <a:rPr lang="km-KH" dirty="0"/>
              <a:t>ផែនការការងារប្រចាំឆ្នាំ</a:t>
            </a:r>
            <a:r>
              <a:rPr lang="en-US" dirty="0"/>
              <a:t>, </a:t>
            </a:r>
            <a:r>
              <a:rPr lang="km-KH" dirty="0"/>
              <a:t>ថវិកាតាមក្រសួង) ដើម្បីធានាឲ្យមានការដាក់បញ្ចូល រាល់សកម្មភាពដែលមានស្រាប់/ដែលគ្រោងទុក ដែលពាក់ព័ន្ធនឹងការប្រែប្រួលអាកាសធាតុ </a:t>
            </a:r>
          </a:p>
          <a:p>
            <a:r>
              <a:rPr lang="km-KH" dirty="0"/>
              <a:t>ដំណើរការកំណត់សកម្មភាពនានាត្រូវតែមានបែបផែនជាការចូល</a:t>
            </a:r>
            <a:r>
              <a:rPr lang="km-KH" dirty="0" smtClean="0"/>
              <a:t>រួម</a:t>
            </a:r>
            <a:endParaRPr lang="km-KH" dirty="0"/>
          </a:p>
        </p:txBody>
      </p:sp>
    </p:spTree>
    <p:extLst>
      <p:ext uri="{BB962C8B-B14F-4D97-AF65-F5344CB8AC3E}">
        <p14:creationId xmlns:p14="http://schemas.microsoft.com/office/powerpoint/2010/main" val="164315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m-KH" dirty="0"/>
              <a:t>ឧទាហរណ៍អំពីសកម្មភាពនានា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4906963"/>
          </a:xfrm>
        </p:spPr>
        <p:txBody>
          <a:bodyPr/>
          <a:lstStyle/>
          <a:p>
            <a:pPr marL="0" indent="0">
              <a:buNone/>
            </a:pPr>
            <a:r>
              <a:rPr lang="km-KH" sz="1900" dirty="0"/>
              <a:t>សកម្មភាពនានាដែលទាក់ទងនឹងកិច្ចផ្តួចផ្តើម/អន្តរាគមន៍ដែលមានស្រាប់ (ក្រុម ២-៣)</a:t>
            </a:r>
          </a:p>
          <a:p>
            <a:pPr>
              <a:buFont typeface="Wingdings" pitchFamily="2" charset="2"/>
              <a:buChar char="Ø"/>
            </a:pPr>
            <a:r>
              <a:rPr lang="km-KH" sz="1900" dirty="0"/>
              <a:t>រចនាបថដែលធន់នឹងអាកាសធាតុនៃហេដ្ឋារចនាសម្ព័ន្ធស្រោចស្រពនៅភាគពាយព្យនៃប្រទេស</a:t>
            </a:r>
          </a:p>
          <a:p>
            <a:pPr>
              <a:buFont typeface="Wingdings" pitchFamily="2" charset="2"/>
              <a:buChar char="Ø"/>
            </a:pPr>
            <a:r>
              <a:rPr lang="km-KH" sz="1900" dirty="0"/>
              <a:t>ការប៉ាន់ប្រមាណភាពធន់នឹងអាកាសធាតុនៃទំនប់ទឹកប្រៃ និងហេដ្ឋារចនាសម្ព័ន្ធដោះទឹក នៅតាមបណ្តាខេត្តក្នុងតំបន់ឆ្នេរកម្ពុជា</a:t>
            </a:r>
          </a:p>
          <a:p>
            <a:pPr>
              <a:buFont typeface="Wingdings" pitchFamily="2" charset="2"/>
              <a:buChar char="Ø"/>
            </a:pPr>
            <a:r>
              <a:rPr lang="km-KH" sz="1900" dirty="0"/>
              <a:t>ពង្រីក និងកែលម្អប្រព័ន្ធផ្តល់ព័ត៌មានជាមុនអំពីគ្រោះមហន្តរាយ និងតំបន់ងាយរងគ្រោះដោយសារធាតុអាកាសកំណាចនៅកម្ពុជា</a:t>
            </a:r>
          </a:p>
          <a:p>
            <a:pPr>
              <a:buFont typeface="Wingdings" pitchFamily="2" charset="2"/>
              <a:buChar char="Ø"/>
            </a:pPr>
            <a:r>
              <a:rPr lang="km-KH" sz="1900" dirty="0"/>
              <a:t>ពង្រីកគំរូកសាងសមត្ថភាពនៃ </a:t>
            </a:r>
            <a:r>
              <a:rPr lang="en-US" sz="1900" dirty="0">
                <a:latin typeface="+mj-lt"/>
              </a:rPr>
              <a:t>FWUCs</a:t>
            </a:r>
            <a:r>
              <a:rPr lang="en-US" sz="1900" dirty="0"/>
              <a:t> </a:t>
            </a:r>
            <a:r>
              <a:rPr lang="km-KH" sz="1900" dirty="0"/>
              <a:t>នៅក្នុងការត្រៀមបង្ការគ្រោះមហន្តរាយដោយផ្អែកលើសហគមន៍ ក្នុងគម្រោងប្រព័ន្ធស្រោចស្រព</a:t>
            </a:r>
          </a:p>
          <a:p>
            <a:pPr>
              <a:buFont typeface="Wingdings" pitchFamily="2" charset="2"/>
              <a:buChar char="Ø"/>
            </a:pPr>
            <a:r>
              <a:rPr lang="km-KH" sz="1900" dirty="0"/>
              <a:t>ពង្រីកការឃ្លាំមើលការរាតត្បាតនៃរោគគ្រុនចាញ់នៅគ្រប់បណ្តាខេត្តទូទាំងប្រទេសកម្ពុ</a:t>
            </a:r>
            <a:r>
              <a:rPr lang="km-KH" sz="1900" dirty="0" smtClean="0"/>
              <a:t>ជា</a:t>
            </a:r>
            <a:endParaRPr lang="km-KH" sz="1900" dirty="0"/>
          </a:p>
        </p:txBody>
      </p:sp>
    </p:spTree>
    <p:extLst>
      <p:ext uri="{BB962C8B-B14F-4D97-AF65-F5344CB8AC3E}">
        <p14:creationId xmlns:p14="http://schemas.microsoft.com/office/powerpoint/2010/main" val="333777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m-KH" dirty="0"/>
              <a:t>ឧហរណ៍អំពីសកម្មភាពនានា (ត)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m-KH" sz="1600" b="1" dirty="0"/>
              <a:t>សកម្មភាពដែលផ្អែកលើ </a:t>
            </a:r>
            <a:r>
              <a:rPr lang="en-US" sz="1600" b="1" dirty="0">
                <a:latin typeface="+mj-lt"/>
              </a:rPr>
              <a:t>CCSP</a:t>
            </a:r>
            <a:r>
              <a:rPr lang="en-US" sz="1600" b="1" dirty="0"/>
              <a:t> </a:t>
            </a:r>
            <a:r>
              <a:rPr lang="km-KH" sz="1600" b="1" dirty="0"/>
              <a:t>ក្នុងក្រសួងនានា (ក្រុម ១)</a:t>
            </a:r>
          </a:p>
          <a:p>
            <a:pPr>
              <a:buFont typeface="Wingdings" pitchFamily="2" charset="2"/>
              <a:buChar char="Ø"/>
            </a:pPr>
            <a:r>
              <a:rPr lang="km-KH" sz="1600" dirty="0"/>
              <a:t>ការអភិវឌ្ឍសមត្ថភាពសម្រាប់សារពើភណ្ឌឧស្ម័នផ្ទះកញ្ចក់ និងសវនកម្មថាមពល និងឧស្សាហកម្មផលិតកម្ម នៅក្នុងក្រសួងឧស្សាហកម្ម រ៉ែ និងថាមពល</a:t>
            </a:r>
          </a:p>
          <a:p>
            <a:pPr>
              <a:buFont typeface="Wingdings" pitchFamily="2" charset="2"/>
              <a:buChar char="Ø"/>
            </a:pPr>
            <a:r>
              <a:rPr lang="km-KH" sz="1600" dirty="0"/>
              <a:t>ប៉ាន់ប្រមាណ និងកសាងគោលនយោបាយសារពើពន្ធ និងកំណែទម្រង់សម្រាប់ការអភិវឌ្ឍថាមពលកកើតឡើងវិញនៅកម្ពុជា</a:t>
            </a:r>
          </a:p>
          <a:p>
            <a:pPr>
              <a:buFont typeface="Wingdings" pitchFamily="2" charset="2"/>
              <a:buChar char="Ø"/>
            </a:pPr>
            <a:r>
              <a:rPr lang="km-KH" sz="1600" dirty="0"/>
              <a:t>អនុវត្តសាកល្បងពូជស្រូវធន់នឹងទឹកប្រៃក្នុងបណ្តាខេត្តតាមតំបន់ឆ្នេរកម្ពុជា</a:t>
            </a:r>
          </a:p>
          <a:p>
            <a:pPr>
              <a:buFont typeface="Wingdings" pitchFamily="2" charset="2"/>
              <a:buChar char="Ø"/>
            </a:pPr>
            <a:r>
              <a:rPr lang="km-KH" sz="1600" dirty="0"/>
              <a:t>អភិវឌ្ឍន៍សមត្ថភាពសម្រាប់ការអភិវឌ្ឍហេដ្ឋារចនាសម្ព័ន្ធដែលធន់នឹងអាកាសធាតុនៅក្នុងវិស័យដឹកជញ្ជូន</a:t>
            </a:r>
          </a:p>
          <a:p>
            <a:pPr>
              <a:buFont typeface="Wingdings" pitchFamily="2" charset="2"/>
              <a:buChar char="Ø"/>
            </a:pPr>
            <a:r>
              <a:rPr lang="km-KH" sz="1600" dirty="0"/>
              <a:t>បង្កើតវគ្គបណ្តុះបណ្តាលនៅតាមមហាវិទ្យាល័យ និងសកលវិទ្យាល័យនៅកម្ពុជា អំពីការប្រែប្រួលអាកាសធាតុ</a:t>
            </a:r>
          </a:p>
          <a:p>
            <a:pPr>
              <a:buFont typeface="Wingdings" pitchFamily="2" charset="2"/>
              <a:buChar char="Ø"/>
            </a:pPr>
            <a:r>
              <a:rPr lang="km-KH" sz="1600" dirty="0"/>
              <a:t>កសាងសមត្ថភាព </a:t>
            </a:r>
            <a:r>
              <a:rPr lang="en-US" sz="1800" dirty="0">
                <a:latin typeface="+mj-lt"/>
              </a:rPr>
              <a:t>FWUCs</a:t>
            </a:r>
            <a:r>
              <a:rPr lang="en-US" sz="1600" dirty="0"/>
              <a:t> </a:t>
            </a:r>
            <a:r>
              <a:rPr lang="km-KH" sz="1600" dirty="0"/>
              <a:t>អំពីពិពិធកម្មកសិកម្ម ដើម្បីបន្ស៊ាំទៅនឹងផលប៉ះពាល់ និងហានិភ័យនៃការប្រែប្រួលអាកាស</a:t>
            </a:r>
            <a:r>
              <a:rPr lang="km-KH" sz="1600" dirty="0" smtClean="0"/>
              <a:t>ធាតុ</a:t>
            </a:r>
            <a:endParaRPr lang="km-KH" sz="1600" dirty="0"/>
          </a:p>
        </p:txBody>
      </p:sp>
    </p:spTree>
    <p:extLst>
      <p:ext uri="{BB962C8B-B14F-4D97-AF65-F5344CB8AC3E}">
        <p14:creationId xmlns:p14="http://schemas.microsoft.com/office/powerpoint/2010/main" val="193524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m-KH" dirty="0"/>
              <a:t>តារាងសកម្មភាព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640339"/>
              </p:ext>
            </p:extLst>
          </p:nvPr>
        </p:nvGraphicFramePr>
        <p:xfrm>
          <a:off x="304800" y="762000"/>
          <a:ext cx="8610600" cy="5790662"/>
        </p:xfrm>
        <a:graphic>
          <a:graphicData uri="http://schemas.openxmlformats.org/drawingml/2006/table">
            <a:tbl>
              <a:tblPr/>
              <a:tblGrid>
                <a:gridCol w="1981200"/>
                <a:gridCol w="6629400"/>
              </a:tblGrid>
              <a:tr h="226851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 b="1" i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cs typeface="Khmer OS Siemreap" pitchFamily="2" charset="0"/>
                        </a:rPr>
                        <a:t>សកម្មភាព</a:t>
                      </a:r>
                      <a:endParaRPr lang="en-US" sz="1200" b="1" i="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53821" marR="538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 b="1" i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ea typeface="+mn-ea"/>
                          <a:cs typeface="Khmer OS Siemreap" pitchFamily="2" charset="0"/>
                        </a:rPr>
                        <a:t>ចំណងជើង</a:t>
                      </a:r>
                      <a:endParaRPr lang="en-US" sz="1200" b="1" i="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53821" marR="538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949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 b="0" i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ea typeface="+mn-ea"/>
                          <a:cs typeface="Khmer OS Siemreap" pitchFamily="2" charset="0"/>
                        </a:rPr>
                        <a:t>ហេតុផលដែលនាំឲ្យមានសកម្មភាព</a:t>
                      </a:r>
                      <a:endParaRPr lang="en-US" sz="1200" b="1" i="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53821" marR="538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 i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cs typeface="Khmer OS Siemreap" pitchFamily="2" charset="0"/>
                        </a:rPr>
                        <a:t>ផ្សារភ្ជាប់ទៅយុទ្ធសាស្រ្តតាមវិស័យ និងយុទ្ធសាស្រ្តជាតិ</a:t>
                      </a:r>
                    </a:p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100" b="0" i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ea typeface="Calibri"/>
                          <a:cs typeface="Khmer OS Siemreap" pitchFamily="2" charset="0"/>
                        </a:rPr>
                        <a:t>តើហានិភ័យអាកាសធាតុ/ឱកាសបែបណា </a:t>
                      </a:r>
                      <a:r>
                        <a:rPr lang="ca-ES" sz="1100" b="0" i="0" baseline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ea typeface="Calibri"/>
                          <a:cs typeface="Khmer OS Siemreap" pitchFamily="2" charset="0"/>
                        </a:rPr>
                        <a:t>ឬ គោលដៅនៃការកាត់បន្ថយ ដែលសកម្មភាពនេះគ្រោងធ្វើការដោះស្រាយ</a:t>
                      </a:r>
                      <a:endParaRPr lang="en-US" sz="1200" b="1" i="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53821" marR="538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670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 i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cs typeface="Khmer OS Siemreap" pitchFamily="2" charset="0"/>
                        </a:rPr>
                        <a:t>ក្រុមនៃសកម្មភាពប្រែប្រួលអាកាសធាតុ</a:t>
                      </a:r>
                      <a:endParaRPr lang="en-US" sz="1200" b="1" i="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53821" marR="538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200" b="0" i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ea typeface="+mn-ea"/>
                          <a:cs typeface="Khmer OS Siemreap" pitchFamily="2" charset="0"/>
                        </a:rPr>
                        <a:t>ក្រុម</a:t>
                      </a:r>
                      <a:r>
                        <a:rPr lang="ca-ES" sz="1200" b="0" i="0" baseline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ea typeface="+mn-ea"/>
                          <a:cs typeface="Khmer OS Siemreap" pitchFamily="2" charset="0"/>
                        </a:rPr>
                        <a:t> ១៖ </a:t>
                      </a:r>
                      <a:r>
                        <a:rPr lang="en-US" sz="1200" i="0" dirty="0" err="1" smtClean="0">
                          <a:solidFill>
                            <a:srgbClr val="0070C0"/>
                          </a:solidFill>
                          <a:latin typeface="Khmer OS Siemreap" pitchFamily="2" charset="0"/>
                          <a:cs typeface="Khmer OS Siemreap" pitchFamily="2" charset="0"/>
                        </a:rPr>
                        <a:t>សកម្មភាពដែលផ្តោតលើការប្រែប្រួលអាកាសធាតុ</a:t>
                      </a:r>
                      <a:endParaRPr lang="en-US" sz="1200" i="0" dirty="0" smtClean="0">
                        <a:solidFill>
                          <a:srgbClr val="0070C0"/>
                        </a:solidFill>
                        <a:latin typeface="Khmer OS Siemreap" pitchFamily="2" charset="0"/>
                        <a:cs typeface="Khmer OS Siemreap" pitchFamily="2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 err="1" smtClean="0">
                          <a:solidFill>
                            <a:srgbClr val="0070C0"/>
                          </a:solidFill>
                          <a:latin typeface="Khmer OS Siemreap" pitchFamily="2" charset="0"/>
                          <a:cs typeface="Khmer OS Siemreap" pitchFamily="2" charset="0"/>
                        </a:rPr>
                        <a:t>ក្រុម</a:t>
                      </a:r>
                      <a:r>
                        <a:rPr lang="en-US" sz="1200" i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cs typeface="Khmer OS Siemreap" pitchFamily="2" charset="0"/>
                        </a:rPr>
                        <a:t> ២៖ </a:t>
                      </a:r>
                      <a:r>
                        <a:rPr lang="en-US" sz="1200" i="0" dirty="0" err="1" smtClean="0">
                          <a:solidFill>
                            <a:srgbClr val="0070C0"/>
                          </a:solidFill>
                          <a:latin typeface="Khmer OS Siemreap" pitchFamily="2" charset="0"/>
                          <a:cs typeface="Khmer OS Siemreap" pitchFamily="2" charset="0"/>
                        </a:rPr>
                        <a:t>ការពង្រឹងភាពធន់នឹងអាកាសធាតុនៅក្នុងកិច្ចផ្តួចផ្តើមដែលមានស្រាប</a:t>
                      </a:r>
                      <a:r>
                        <a:rPr lang="en-US" sz="1200" i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cs typeface="Khmer OS Siemreap" pitchFamily="2" charset="0"/>
                        </a:rPr>
                        <a:t>់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200" b="0" i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ea typeface="Calibri"/>
                          <a:cs typeface="Khmer OS Siemreap" pitchFamily="2" charset="0"/>
                        </a:rPr>
                        <a:t>ក្រុម ៣៖ ការពង្រីកឡើងវិញនូវកិច្ចផ្តួចផ្តើមដែលមានស្រាប់</a:t>
                      </a:r>
                      <a:endParaRPr lang="en-US" sz="1200" b="0" i="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53821" marR="538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670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 b="0" i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ea typeface="+mn-ea"/>
                          <a:cs typeface="Khmer OS Siemreap" pitchFamily="2" charset="0"/>
                        </a:rPr>
                        <a:t>ជំពូកនៃសកម្មភាព</a:t>
                      </a:r>
                      <a:endParaRPr lang="en-US" sz="1200" b="1" i="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53821" marR="538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o"/>
                      </a:pPr>
                      <a:r>
                        <a:rPr lang="ca-ES" sz="1200" b="0" i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ea typeface="+mn-ea"/>
                          <a:cs typeface="Khmer OS Siemreap" pitchFamily="2" charset="0"/>
                        </a:rPr>
                        <a:t>ការកាត់បន្ថយ</a:t>
                      </a:r>
                      <a:r>
                        <a:rPr lang="ca-ES" sz="1200" b="0" i="0" baseline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ea typeface="+mn-ea"/>
                          <a:cs typeface="Khmer OS Siemreap" pitchFamily="2" charset="0"/>
                        </a:rPr>
                        <a:t> (ដែលរួមទាំង ការអភិវឌ្ឍដែលបំភាយកាបូនទាប)</a:t>
                      </a:r>
                    </a:p>
                    <a:p>
                      <a:pPr marL="342900" marR="0" lvl="0" indent="-3429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o"/>
                      </a:pPr>
                      <a:r>
                        <a:rPr lang="ca-ES" sz="1200" b="0" i="0" baseline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ea typeface="+mn-ea"/>
                          <a:cs typeface="Khmer OS Siemreap" pitchFamily="2" charset="0"/>
                        </a:rPr>
                        <a:t>ការបន្ស៊ាំ</a:t>
                      </a:r>
                    </a:p>
                    <a:p>
                      <a:pPr marL="342900" marR="0" lvl="0" indent="-3429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o"/>
                      </a:pPr>
                      <a:r>
                        <a:rPr lang="ca-ES" sz="1200" b="0" i="0" baseline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ea typeface="+mn-ea"/>
                          <a:cs typeface="Khmer OS Siemreap" pitchFamily="2" charset="0"/>
                        </a:rPr>
                        <a:t>ការកាត់បន្ថយ និងការបន្ស៊ាំ</a:t>
                      </a:r>
                      <a:endParaRPr lang="en-US" sz="1200" b="1" i="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53821" marR="538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16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 b="0" i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ea typeface="+mn-ea"/>
                          <a:cs typeface="Khmer OS Siemreap" pitchFamily="2" charset="0"/>
                        </a:rPr>
                        <a:t>សេចក្តីអធិប្បាយខ្លីអំពីសកម្មភាព</a:t>
                      </a:r>
                      <a:endParaRPr lang="en-US" sz="1200" b="1" i="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53821" marR="538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i="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53821" marR="538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2784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 i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cs typeface="Khmer OS Siemreap" pitchFamily="2" charset="0"/>
                        </a:rPr>
                        <a:t>លក្ខខណ្ឌចាំបាច់ដើម្បីអនុវត្តឲ្យមានជោគជ័យ</a:t>
                      </a:r>
                      <a:endParaRPr lang="en-US" sz="1200" b="1" i="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53821" marR="538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 b="0" i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ea typeface="+mn-ea"/>
                          <a:cs typeface="Khmer OS Siemreap" pitchFamily="2" charset="0"/>
                        </a:rPr>
                        <a:t>តើមានសកម្មភាពផ្សេងទៀតខ្លះៗដែលត្រូវមានជាចាំបាច់ទើបអាចអនុវត្តសកម្មភាពនេះដែរឬទេ ដូចជា ច្បាប់ ការសិក្សា/ការងាបឋមនានា</a:t>
                      </a:r>
                    </a:p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 b="0" i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ea typeface="+mn-ea"/>
                          <a:cs typeface="Khmer OS Siemreap" pitchFamily="2" charset="0"/>
                        </a:rPr>
                        <a:t>ចូរបញ្ជាក់អំពីការសម្របសម្រួលនានាដែលត្រូវការ ជាមួយសកម្មភាពដែលស្ថិតនៅក្រោមការទទួលខុសត្រូវរបស់ក្រសួងដទៃ</a:t>
                      </a:r>
                      <a:r>
                        <a:rPr lang="ca-ES" sz="1200" b="0" i="0" baseline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ea typeface="+mn-ea"/>
                          <a:cs typeface="Khmer OS Siemreap" pitchFamily="2" charset="0"/>
                        </a:rPr>
                        <a:t> ឬ អ្នកពាក់ព័ន្ធពីខាងក្រៅ</a:t>
                      </a:r>
                    </a:p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 b="0" i="0" baseline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ea typeface="+mn-ea"/>
                          <a:cs typeface="Khmer OS Siemreap" pitchFamily="2" charset="0"/>
                        </a:rPr>
                        <a:t>ចូរបញ្ជាក់លក្ខខណ្ឌចាំបាច់ណាមួយខាងតម្រូវការសមត្ថភាព</a:t>
                      </a:r>
                      <a:endParaRPr lang="ca-ES" sz="1200" b="0" i="0" dirty="0" smtClean="0">
                        <a:solidFill>
                          <a:srgbClr val="0070C0"/>
                        </a:solidFill>
                        <a:latin typeface="Khmer OS Siemreap" pitchFamily="2" charset="0"/>
                        <a:ea typeface="+mn-ea"/>
                        <a:cs typeface="Khmer OS Siemreap" pitchFamily="2" charset="0"/>
                      </a:endParaRPr>
                    </a:p>
                  </a:txBody>
                  <a:tcPr marL="53821" marR="538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57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 i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cs typeface="Khmer OS Siemreap" pitchFamily="2" charset="0"/>
                        </a:rPr>
                        <a:t>សូចនាករជោគជ័យ</a:t>
                      </a:r>
                      <a:endParaRPr lang="en-US" sz="1200" b="1" i="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53821" marR="538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 b="0" i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ea typeface="+mn-ea"/>
                          <a:cs typeface="Khmer OS Siemreap" pitchFamily="2" charset="0"/>
                        </a:rPr>
                        <a:t>ច្រើនបំផុតសូចនាករចំនួនបី</a:t>
                      </a:r>
                      <a:endParaRPr lang="en-US" sz="1200" b="1" i="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53821" marR="538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007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 i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cs typeface="Khmer OS Siemreap" pitchFamily="2" charset="0"/>
                        </a:rPr>
                        <a:t>ការចាត់ចែងអនុវត្ត</a:t>
                      </a:r>
                      <a:endParaRPr lang="en-US" sz="1200" b="1" i="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53821" marR="538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 i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cs typeface="Khmer OS Siemreap" pitchFamily="2" charset="0"/>
                        </a:rPr>
                        <a:t>នាយកដ្ឋានទទួលខុសត្រូវ</a:t>
                      </a:r>
                    </a:p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 i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cs typeface="Khmer OS Siemreap" pitchFamily="2" charset="0"/>
                        </a:rPr>
                        <a:t>រដ្ឋាភិបាលដទៃទៀត និងអ្នកពាក់ព័ន្ធពីខាងក្រៅ ដែលអាចពាក់ព័ន្ធនៅក្នុងការអនុវត្ត (ប្រសិនបើបានកំណត់ឃើញ</a:t>
                      </a:r>
                      <a:r>
                        <a:rPr lang="ca-ES" sz="1200" i="0" baseline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cs typeface="Khmer OS Siemreap" pitchFamily="2" charset="0"/>
                        </a:rPr>
                        <a:t> ចូរបញ្ជាក់ឈ្មោះដៃគូ)</a:t>
                      </a:r>
                      <a:endParaRPr lang="en-US" sz="1200" b="1" i="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53821" marR="538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57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 b="0" i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ea typeface="+mn-ea"/>
                          <a:cs typeface="Khmer OS Siemreap" pitchFamily="2" charset="0"/>
                        </a:rPr>
                        <a:t>ថ្លៃចំណាយសរុប(ប៉ាន់ស្មាន)</a:t>
                      </a:r>
                      <a:endParaRPr lang="en-US" sz="1200" b="1" i="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53821" marR="538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i="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53821" marR="538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226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 b="0" i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ea typeface="+mn-ea"/>
                          <a:cs typeface="Khmer OS Siemreap" pitchFamily="2" charset="0"/>
                        </a:rPr>
                        <a:t>ប្រភពមូលនិធិដែលមានសក្តានុពល</a:t>
                      </a:r>
                      <a:endParaRPr lang="en-US" sz="1200" b="1" i="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53821" marR="538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 i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cs typeface="Khmer OS Siemreap" pitchFamily="2" charset="0"/>
                        </a:rPr>
                        <a:t>ប្រសិនបើបានកំណត់ឃើញ</a:t>
                      </a:r>
                      <a:r>
                        <a:rPr lang="ca-ES" sz="1200" i="0" baseline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cs typeface="Khmer OS Siemreap" pitchFamily="2" charset="0"/>
                        </a:rPr>
                        <a:t> សូមឲ្យឈ្មោះប្រភពមូលនិធិដែលលើកស្នើ។ ប្រសិនបើគ្មាន ចូរបង្ហាញប្រភេទនៃប្រភពមូលនិធិដែលយល់ថាមាន (រដ្ឋាភិបាល ដៃគូអភិវឌ្ឍន៍</a:t>
                      </a:r>
                      <a:r>
                        <a:rPr lang="en-US" sz="1200" b="1" i="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DaunPenh"/>
                        </a:rPr>
                        <a:t>, </a:t>
                      </a:r>
                      <a:r>
                        <a:rPr lang="en-US" sz="1200" b="1" i="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DaunPenh"/>
                        </a:rPr>
                        <a:t>NGO, </a:t>
                      </a:r>
                      <a:r>
                        <a:rPr lang="ca-ES" sz="1200" b="0" i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ea typeface="+mn-ea"/>
                          <a:cs typeface="Khmer OS Siemreap" pitchFamily="2" charset="0"/>
                        </a:rPr>
                        <a:t>វិស័យឯកជន</a:t>
                      </a:r>
                      <a:r>
                        <a:rPr lang="en-US" sz="1200" b="1" i="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DaunPenh"/>
                        </a:rPr>
                        <a:t>)</a:t>
                      </a:r>
                      <a:endParaRPr lang="en-US" sz="1200" b="1" i="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53821" marR="538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57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 b="0" i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ea typeface="+mn-ea"/>
                          <a:cs typeface="Khmer OS Siemreap" pitchFamily="2" charset="0"/>
                        </a:rPr>
                        <a:t>កាលវិភាគ</a:t>
                      </a:r>
                      <a:endParaRPr lang="en-US" sz="1200" b="1" i="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53821" marR="538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i="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53821" marR="538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849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 b="0" i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ea typeface="+mn-ea"/>
                          <a:cs typeface="Khmer OS Siemreap" pitchFamily="2" charset="0"/>
                        </a:rPr>
                        <a:t>អត្ថប្រយោជន៍</a:t>
                      </a:r>
                      <a:endParaRPr lang="en-US" sz="1200" b="1" i="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53821" marR="538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 i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cs typeface="Khmer OS Siemreap" pitchFamily="2" charset="0"/>
                        </a:rPr>
                        <a:t>អ្នកទទួលផលជាគោលដៅ</a:t>
                      </a:r>
                    </a:p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 b="0" i="0" dirty="0" smtClean="0">
                          <a:solidFill>
                            <a:srgbClr val="0070C0"/>
                          </a:solidFill>
                          <a:latin typeface="Khmer OS Siemreap" pitchFamily="2" charset="0"/>
                          <a:ea typeface="Calibri"/>
                          <a:cs typeface="Khmer OS Siemreap" pitchFamily="2" charset="0"/>
                        </a:rPr>
                        <a:t>ទំហំនៃអត្ថប្រយោជន៍ប៉ាន់ស្មាន</a:t>
                      </a:r>
                      <a:endParaRPr lang="en-US" sz="1200" b="0" i="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53821" marR="538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096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m-KH" dirty="0"/>
              <a:t>ជំហាននានានៃការរៀបចំ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600"/>
              </a:spcBef>
              <a:buNone/>
            </a:pPr>
            <a:r>
              <a:rPr lang="km-KH" dirty="0"/>
              <a:t>កិច្ចព្រមព្រៀងរវាង គណៈ កម្មាធិការជាតិគ្រប់គ្រងប្រែប្រួល អាកាសធាតុ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smtClean="0">
                <a:latin typeface="+mj-lt"/>
              </a:rPr>
              <a:t>NCCC)</a:t>
            </a:r>
            <a:r>
              <a:rPr lang="en-US" dirty="0" smtClean="0"/>
              <a:t> </a:t>
            </a:r>
            <a:r>
              <a:rPr lang="km-KH" dirty="0"/>
              <a:t>និងក្រសួងពាក់ព័ន្ធ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km-KH" dirty="0"/>
              <a:t>ការត្រៀមខ្លួននៃជនបង្គោល និងក្រុមការងារនៃក្រសួងពាក់ព័ន្ធ ដើម្បីដឹកនាំដំណើរ​ការនេះ។ នាយកដ្ឋានផែនការ និងនាយកដ្ឋានបច្ចេកទេសដែលពាក់ព័ន្ធដទៃទៀត នៃក្រសួងពាក់ព័ន្ធ គួរតែចូលរួមនៅក្នុងដំណើរការនេះ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km-KH" dirty="0"/>
              <a:t>ផែនការការងារដែលព្រមព្រៀងគ្នា ដោយមានចែងអំពីការទទួលខុសត្រូវ និង កាលវិភាគ រវាងក្រុមអ្នកគាំទ្របច្ចេកទេស និងក្រុមការងារ (កិច្ចប្រជុំចាប់ផ្តើមសកម្មភាព រវាងទីប្រឹក្សា និងក្រុមការងារ គួរតែគ្រោងតាំងពីឥឡូវនេះ</a:t>
            </a:r>
            <a:r>
              <a:rPr lang="km-KH" dirty="0" smtClean="0"/>
              <a:t>)</a:t>
            </a:r>
            <a:endParaRPr lang="km-KH" dirty="0"/>
          </a:p>
        </p:txBody>
      </p:sp>
    </p:spTree>
    <p:extLst>
      <p:ext uri="{BB962C8B-B14F-4D97-AF65-F5344CB8AC3E}">
        <p14:creationId xmlns:p14="http://schemas.microsoft.com/office/powerpoint/2010/main" val="64719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CCA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CCCA Presentation Template</Template>
  <TotalTime>4110</TotalTime>
  <Words>1400</Words>
  <Application>Microsoft Office PowerPoint</Application>
  <PresentationFormat>On-screen Show (4:3)</PresentationFormat>
  <Paragraphs>85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CCCA Presentation Template</vt:lpstr>
      <vt:lpstr>ការកំណត់សកម្មភាពប្រែប្រួលអាកាសធាតុ  លោកបណ្ឌិត នៅ ប៊ន័រ ទីប្រឹក្សាបច្ចេកទេស</vt:lpstr>
      <vt:lpstr>និយមន័យ</vt:lpstr>
      <vt:lpstr>ក្រុម</vt:lpstr>
      <vt:lpstr>ជំពូកនានា</vt:lpstr>
      <vt:lpstr>តើកំណត់សកម្មភាពនានាដោយវិធីណា?</vt:lpstr>
      <vt:lpstr>ឧទាហរណ៍អំពីសកម្មភាពនានា</vt:lpstr>
      <vt:lpstr>ឧហរណ៍អំពីសកម្មភាពនានា (ត)</vt:lpstr>
      <vt:lpstr>តារាងសកម្មភាព</vt:lpstr>
      <vt:lpstr>ជំហាននានានៃការរៀបចំ</vt:lpstr>
      <vt:lpstr>ការពិភាក្សាជាក្រុម</vt:lpstr>
      <vt:lpstr>សូមអរគុណ!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Cambodia Climate Change Strategic Plan Development</dc:title>
  <dc:creator>Vuthy</dc:creator>
  <cp:lastModifiedBy>Daravuth Youn</cp:lastModifiedBy>
  <cp:revision>322</cp:revision>
  <dcterms:created xsi:type="dcterms:W3CDTF">2006-08-16T00:00:00Z</dcterms:created>
  <dcterms:modified xsi:type="dcterms:W3CDTF">2013-07-17T03:09:24Z</dcterms:modified>
</cp:coreProperties>
</file>