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O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6" autoAdjust="0"/>
    <p:restoredTop sz="80939" autoAdjust="0"/>
  </p:normalViewPr>
  <p:slideViewPr>
    <p:cSldViewPr>
      <p:cViewPr>
        <p:scale>
          <a:sx n="70" d="100"/>
          <a:sy n="70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632A-9237-47BE-B928-34C6864D4D71}" type="datetimeFigureOut">
              <a:rPr lang="en-US" smtClean="0"/>
              <a:pPr/>
              <a:t>07/17/2013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6B164-BED0-4008-966D-552A7BA72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5400"/>
            <a:ext cx="7772400" cy="2232025"/>
          </a:xfrm>
        </p:spPr>
        <p:txBody>
          <a:bodyPr>
            <a:normAutofit/>
          </a:bodyPr>
          <a:lstStyle>
            <a:lvl1pPr>
              <a:defRPr lang="en-US" sz="4000" b="1" kern="1200" spc="-70" baseline="0" dirty="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43399"/>
            <a:ext cx="7772400" cy="103215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 of Workshop, Date, Venue</a:t>
            </a:r>
            <a:endParaRPr lang="en-US" dirty="0"/>
          </a:p>
        </p:txBody>
      </p:sp>
      <p:pic>
        <p:nvPicPr>
          <p:cNvPr id="1026" name="Picture 2" descr="D:\Vuth\SkyDrive\1-Work\1.8-CCCA-TFS\2-TFS (Server)\1-TFS Document\1.7-Admin &amp; IT\1.7.2-Logo\CCCA-DONORS-LOGO-2012 (New)_Hi-Resolutio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10" y="5392615"/>
            <a:ext cx="255419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2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>
            <a:lvl1pPr algn="l">
              <a:defRPr lang="en-US" sz="2200" b="0" kern="1200" spc="-50" dirty="0">
                <a:solidFill>
                  <a:srgbClr val="0000CC"/>
                </a:solidFill>
                <a:latin typeface="Khmer OS Muol Light" pitchFamily="2" charset="0"/>
                <a:ea typeface="+mj-ea"/>
                <a:cs typeface="Khmer OS Muol Ligh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800">
                <a:solidFill>
                  <a:srgbClr val="0070C0"/>
                </a:solidFill>
                <a:latin typeface="Khmer OS Siemreap" pitchFamily="2" charset="0"/>
                <a:cs typeface="Khmer OS Siemreap" pitchFamily="2" charset="0"/>
              </a:defRPr>
            </a:lvl1pPr>
            <a:lvl2pPr>
              <a:lnSpc>
                <a:spcPct val="150000"/>
              </a:lnSpc>
              <a:spcBef>
                <a:spcPts val="500"/>
              </a:spcBef>
              <a:defRPr sz="1800">
                <a:solidFill>
                  <a:srgbClr val="0070C0"/>
                </a:solidFill>
                <a:latin typeface="Khmer OS Siemreap" pitchFamily="2" charset="0"/>
                <a:cs typeface="Khmer OS Siemreap" pitchFamily="2" charset="0"/>
              </a:defRPr>
            </a:lvl2pPr>
            <a:lvl3pPr>
              <a:lnSpc>
                <a:spcPct val="150000"/>
              </a:lnSpc>
              <a:spcBef>
                <a:spcPts val="500"/>
              </a:spcBef>
              <a:defRPr sz="1800">
                <a:solidFill>
                  <a:srgbClr val="0070C0"/>
                </a:solidFill>
                <a:latin typeface="Khmer OS Siemreap" pitchFamily="2" charset="0"/>
                <a:cs typeface="Khmer OS Siemreap" pitchFamily="2" charset="0"/>
              </a:defRPr>
            </a:lvl3pPr>
            <a:lvl4pPr>
              <a:lnSpc>
                <a:spcPct val="150000"/>
              </a:lnSpc>
              <a:spcBef>
                <a:spcPts val="500"/>
              </a:spcBef>
              <a:defRPr sz="1800">
                <a:solidFill>
                  <a:srgbClr val="0070C0"/>
                </a:solidFill>
                <a:latin typeface="Khmer OS Siemreap" pitchFamily="2" charset="0"/>
                <a:cs typeface="Khmer OS Siemreap" pitchFamily="2" charset="0"/>
              </a:defRPr>
            </a:lvl4pPr>
            <a:lvl5pPr>
              <a:lnSpc>
                <a:spcPct val="150000"/>
              </a:lnSpc>
              <a:spcBef>
                <a:spcPts val="500"/>
              </a:spcBef>
              <a:defRPr sz="1800">
                <a:solidFill>
                  <a:srgbClr val="0070C0"/>
                </a:solidFill>
                <a:latin typeface="Khmer OS Siemreap" pitchFamily="2" charset="0"/>
                <a:cs typeface="Khmer OS Siemreap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D:\Vuth\SkyDrive\1-Work\1.8-CCCA-TFS\2-TFS (Server)\1-TFS Document\1.7-Admin &amp; IT\1.7.2-Logo\CCCA-DONORS-LOGO-2012 (New)_Hi-Resolutio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05" y="5855677"/>
            <a:ext cx="127709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4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>
            <a:lvl1pPr marL="0" indent="0" eaLnBrk="1" hangingPunct="1">
              <a:defRPr lang="en-US" sz="4000" b="1" kern="1200" spc="-70" baseline="0" dirty="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eaLnBrk="1" hangingPunct="1"/>
            <a:r>
              <a:rPr lang="en-US" sz="4000" b="1" dirty="0" smtClean="0">
                <a:solidFill>
                  <a:srgbClr val="0070C0"/>
                </a:solidFill>
              </a:rPr>
              <a:t>Click to add “THANK YOU!”</a:t>
            </a:r>
          </a:p>
        </p:txBody>
      </p:sp>
      <p:pic>
        <p:nvPicPr>
          <p:cNvPr id="1026" name="Picture 2" descr="D:\Vuth\SkyDrive\1-Work\1.8-CCCA-TFS\2-TFS (Server)\1-TFS Document\1.7-Admin &amp; IT\1.7.2-Logo\CCCA-DONORS-LOGO-2012 (New)_Hi-Resolutio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10" y="5392615"/>
            <a:ext cx="255419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6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rgbClr val="99CB38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63A537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4406" y="6416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924800" cy="2232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km-KH" sz="2800" b="0" spc="-5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ការណែនាំសម្រាប់កសាងផែនការសកម្មភាពប្រែប្រួលអាកាសធាតុ</a:t>
            </a:r>
            <a:br>
              <a:rPr lang="km-KH" sz="2800" b="0" spc="-5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</a:br>
            <a:r>
              <a:rPr lang="ca-ES" sz="1000" b="0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/>
            </a:r>
            <a:br>
              <a:rPr lang="ca-ES" sz="1000" b="0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</a:br>
            <a:r>
              <a:rPr lang="km-KH" sz="20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លោក ស៊ុំ ធី </a:t>
            </a:r>
            <a:br>
              <a:rPr lang="km-KH" sz="20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</a:br>
            <a:r>
              <a:rPr lang="km-KH" sz="20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ប្រធាននាយកដ្ឋានប្រែប្រួលអាកាសធាតុ ក្រសួងបរិស្ថា</a:t>
            </a:r>
            <a:r>
              <a:rPr lang="km-KH" sz="2000" dirty="0" smtClean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ន</a:t>
            </a:r>
            <a:endParaRPr lang="en-US" sz="2000" b="0" spc="-5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10321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17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សិក្ខាសាលាចាប់ផ្តើមការរៀបចំក្របខណ្ឌហិរញ្ញប្បទានប្រែប្រួលអាកាសធាតុ </a:t>
            </a:r>
            <a:r>
              <a:rPr lang="en-US" sz="1800" dirty="0"/>
              <a:t>(CCFF)</a:t>
            </a:r>
            <a:r>
              <a:rPr lang="km-KH" sz="17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និងផែនការសកម្មភាពឆ្លើយតបនឹងការប្រែប្រួលអាកាសធាតុ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17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នៅតាមក្រសួង-ស្ថាប័នពាក់ព័ន្ធ</a:t>
            </a:r>
            <a:r>
              <a:rPr lang="en-US" sz="17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 </a:t>
            </a:r>
            <a:r>
              <a:rPr lang="en-US" sz="1800" dirty="0"/>
              <a:t>(CCAP</a:t>
            </a:r>
            <a:r>
              <a:rPr lang="en-US" sz="1800" dirty="0" smtClean="0"/>
              <a:t>)</a:t>
            </a:r>
            <a:endParaRPr lang="km-KH" sz="1700" dirty="0">
              <a:solidFill>
                <a:srgbClr val="0070C0"/>
              </a:solidFill>
              <a:latin typeface="Khmer OS Siemreap" pitchFamily="2" charset="0"/>
              <a:ea typeface="Khmer OS Siemreap" pitchFamily="2" charset="0"/>
              <a:cs typeface="Khmer OS Siemreap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err="1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ថ្ងៃទី</a:t>
            </a:r>
            <a:r>
              <a:rPr lang="en-US" sz="17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 ១១ </a:t>
            </a:r>
            <a:r>
              <a:rPr lang="en-US" sz="1700" dirty="0" err="1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ខែ</a:t>
            </a:r>
            <a:r>
              <a:rPr lang="en-US" sz="17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កក្កដា</a:t>
            </a:r>
            <a:r>
              <a:rPr lang="en-US" sz="17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ឆ្នាំ</a:t>
            </a:r>
            <a:r>
              <a:rPr lang="en-US" sz="17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 ២០១៣</a:t>
            </a:r>
          </a:p>
          <a:p>
            <a:pPr>
              <a:lnSpc>
                <a:spcPct val="150000"/>
              </a:lnSpc>
            </a:pPr>
            <a:r>
              <a:rPr lang="ca-ES" sz="1700" dirty="0">
                <a:solidFill>
                  <a:srgbClr val="0070C0"/>
                </a:solidFill>
                <a:latin typeface="Khmer OS Siemreap" pitchFamily="2" charset="0"/>
                <a:ea typeface="Khmer OS Siemreap" pitchFamily="2" charset="0"/>
                <a:cs typeface="Khmer OS Siemreap" pitchFamily="2" charset="0"/>
              </a:rPr>
              <a:t>សណ្ឋាគារ ហ៊ីម៉ាវ៉ារី ភ្នំពេញ</a:t>
            </a:r>
            <a:endParaRPr lang="en-US" sz="1700" dirty="0">
              <a:solidFill>
                <a:srgbClr val="0070C0"/>
              </a:solidFill>
              <a:latin typeface="Khmer OS Siemreap" pitchFamily="2" charset="0"/>
              <a:ea typeface="Khmer OS Siemreap" pitchFamily="2" charset="0"/>
              <a:cs typeface="Khmer OS Siemr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tx2"/>
                </a:solidFill>
              </a:rPr>
              <a:t>លទ្ធផលរំពឹងទុក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>
              <a:lnSpc>
                <a:spcPct val="160000"/>
              </a:lnSpc>
              <a:buFont typeface="+mj-lt"/>
              <a:buAutoNum type="romanUcPeriod"/>
            </a:pPr>
            <a:r>
              <a:rPr lang="en-US" sz="2200" dirty="0" err="1"/>
              <a:t>ផែនការសកម្មភាពប្រែប្រួលអាកាសធាតុ</a:t>
            </a:r>
            <a:r>
              <a:rPr lang="en-US" sz="2200" dirty="0"/>
              <a:t> </a:t>
            </a:r>
            <a:r>
              <a:rPr lang="en-US" sz="2200" dirty="0" err="1"/>
              <a:t>ដែលមានគណនាថ្លៃចំណាយសម្រាប់សកម្មភាពជាអាទិភាព</a:t>
            </a:r>
            <a:r>
              <a:rPr lang="en-US" sz="2200" dirty="0"/>
              <a:t> </a:t>
            </a:r>
            <a:r>
              <a:rPr lang="en-US" sz="2200" dirty="0" err="1"/>
              <a:t>នៃក្រសួងពាក់ព័ន្ធចំនួនប្រាំបួន</a:t>
            </a:r>
            <a:endParaRPr lang="en-US" sz="2200" dirty="0"/>
          </a:p>
          <a:p>
            <a:pPr marL="571500" lvl="0" indent="-571500">
              <a:lnSpc>
                <a:spcPct val="160000"/>
              </a:lnSpc>
              <a:buFont typeface="+mj-lt"/>
              <a:buAutoNum type="romanUcPeriod"/>
            </a:pPr>
            <a:r>
              <a:rPr lang="en-US" sz="2200" dirty="0" err="1"/>
              <a:t>គោលការណ៍ណែនាំសម្រាប់ការរៀបចំ</a:t>
            </a:r>
            <a:r>
              <a:rPr lang="en-US" sz="2200" dirty="0"/>
              <a:t> </a:t>
            </a:r>
            <a:r>
              <a:rPr lang="en-US" sz="2500" dirty="0">
                <a:latin typeface="+mj-lt"/>
              </a:rPr>
              <a:t>CCAP</a:t>
            </a:r>
            <a:r>
              <a:rPr lang="en-US" sz="2200" dirty="0"/>
              <a:t> </a:t>
            </a:r>
            <a:r>
              <a:rPr lang="en-US" sz="2200" dirty="0" err="1"/>
              <a:t>និង</a:t>
            </a:r>
            <a:r>
              <a:rPr lang="en-US" sz="2200" dirty="0"/>
              <a:t> </a:t>
            </a:r>
            <a:r>
              <a:rPr lang="en-US" sz="2500" dirty="0">
                <a:latin typeface="+mj-lt"/>
              </a:rPr>
              <a:t>CCFF</a:t>
            </a:r>
          </a:p>
          <a:p>
            <a:pPr marL="571500" lvl="0" indent="-571500">
              <a:lnSpc>
                <a:spcPct val="160000"/>
              </a:lnSpc>
              <a:buFont typeface="+mj-lt"/>
              <a:buAutoNum type="romanUcPeriod"/>
            </a:pPr>
            <a:r>
              <a:rPr lang="en-US" sz="2200" dirty="0" err="1"/>
              <a:t>ការរួមបញ្ចូលសកម្មភាពប្រែប្រួលអាកាសធាតុ</a:t>
            </a:r>
            <a:r>
              <a:rPr lang="en-US" sz="2200" dirty="0"/>
              <a:t> </a:t>
            </a:r>
            <a:r>
              <a:rPr lang="en-US" sz="2200" dirty="0" err="1"/>
              <a:t>ទៅក្នុងសំណើកសាងកម្មវិធីជាប្រក្រតីរបស់ក្រសួងនានា</a:t>
            </a:r>
            <a:r>
              <a:rPr lang="en-US" sz="2200" dirty="0"/>
              <a:t> </a:t>
            </a:r>
            <a:r>
              <a:rPr lang="en-US" sz="2500" dirty="0" smtClean="0">
                <a:latin typeface="+mj-lt"/>
              </a:rPr>
              <a:t>(</a:t>
            </a:r>
            <a:r>
              <a:rPr lang="km-KH" sz="2200" dirty="0"/>
              <a:t>កម្មវិធីវិនិយោគសាធារ</a:t>
            </a:r>
            <a:r>
              <a:rPr lang="km-KH" sz="2200" dirty="0" smtClean="0"/>
              <a:t>ណៈ</a:t>
            </a:r>
            <a:r>
              <a:rPr lang="en-US" sz="2500" dirty="0" smtClean="0">
                <a:latin typeface="+mj-lt"/>
              </a:rPr>
              <a:t>, </a:t>
            </a:r>
            <a:r>
              <a:rPr lang="en-US" sz="2500" dirty="0">
                <a:latin typeface="+mj-lt"/>
              </a:rPr>
              <a:t>BSP, </a:t>
            </a:r>
            <a:r>
              <a:rPr lang="en-US" sz="2200" dirty="0" err="1"/>
              <a:t>ផែនការការងារប្រចាំឆ្នាំ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858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b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សូមអរគុណ!</a:t>
            </a:r>
            <a:endParaRPr lang="en-US" sz="48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200" b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ទម្រង់រួមនៃបទបង្ហាញ</a:t>
            </a:r>
            <a:endParaRPr lang="en-US" sz="2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km-KH" sz="2200" dirty="0">
                <a:solidFill>
                  <a:srgbClr val="0070C0"/>
                </a:solidFill>
              </a:rPr>
              <a:t>សារបាន</a:t>
            </a:r>
          </a:p>
          <a:p>
            <a:pPr marL="457200" indent="-457200">
              <a:buFont typeface="Arial" charset="0"/>
              <a:buChar char="•"/>
            </a:pPr>
            <a:r>
              <a:rPr lang="km-KH" sz="2200" dirty="0">
                <a:solidFill>
                  <a:srgbClr val="0070C0"/>
                </a:solidFill>
              </a:rPr>
              <a:t>វិធានសម្រាប់ដំណើរការកសាងផែនការសកម្មភាព និង </a:t>
            </a:r>
            <a:r>
              <a:rPr lang="km-KH" sz="2200" dirty="0"/>
              <a:t>ក្របខណ្ឌហិរញ្ញប្បទានប្រែប្រួលអាកាសធាតុ</a:t>
            </a:r>
            <a:r>
              <a:rPr lang="km-KH" sz="2400" dirty="0">
                <a:ea typeface="Khmer OS Siemreap" pitchFamily="2" charset="0"/>
              </a:rPr>
              <a:t> </a:t>
            </a:r>
            <a:r>
              <a:rPr lang="km-KH" sz="2200" dirty="0">
                <a:latin typeface="+mj-lt"/>
              </a:rPr>
              <a:t>(</a:t>
            </a:r>
            <a:r>
              <a:rPr lang="en-US" sz="2200" dirty="0">
                <a:latin typeface="+mj-lt"/>
              </a:rPr>
              <a:t>CCFF</a:t>
            </a:r>
            <a:r>
              <a:rPr lang="km-KH" sz="2200" dirty="0">
                <a:latin typeface="+mj-lt"/>
              </a:rPr>
              <a:t>)</a:t>
            </a:r>
            <a:r>
              <a:rPr lang="en-US" sz="2200" dirty="0">
                <a:latin typeface="+mj-lt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km-KH" sz="2200" dirty="0">
                <a:solidFill>
                  <a:srgbClr val="0070C0"/>
                </a:solidFill>
              </a:rPr>
              <a:t>ការគាំទ្រដែលមាន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km-KH" sz="2200" dirty="0">
                <a:solidFill>
                  <a:srgbClr val="0070C0"/>
                </a:solidFill>
              </a:rPr>
              <a:t>កាលវិភាគ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km-KH" sz="2200" dirty="0">
                <a:solidFill>
                  <a:srgbClr val="0070C0"/>
                </a:solidFill>
              </a:rPr>
              <a:t>លទ្ធផលរំពឹងទុក</a:t>
            </a:r>
          </a:p>
        </p:txBody>
      </p:sp>
    </p:spTree>
    <p:extLst>
      <p:ext uri="{BB962C8B-B14F-4D97-AF65-F5344CB8AC3E}">
        <p14:creationId xmlns:p14="http://schemas.microsoft.com/office/powerpoint/2010/main" val="33691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200" b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សារបាន</a:t>
            </a:r>
            <a:endParaRPr lang="en-US" sz="22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dirty="0">
                <a:latin typeface="Khmer OS Siemreap" pitchFamily="2" charset="0"/>
                <a:cs typeface="Khmer OS Siemreap" pitchFamily="2" charset="0"/>
              </a:rPr>
              <a:t>នៅក្នុងការបន្តវិធានការឆ្លើយតបរបស់ជាតិទៅនឹងការប្រែប្រួលអាកាសធាតុ</a:t>
            </a:r>
            <a:r>
              <a:rPr lang="en-US" dirty="0"/>
              <a:t> ក្រសួងពាក់ព័ន្ធខ្លះបានរៀបចំយុទ្ធសាស្រ្តប្រែប្រួលអាកាសធាតុតាមវិស័យរបស់ខ្លួន</a:t>
            </a:r>
          </a:p>
          <a:p>
            <a:pPr>
              <a:lnSpc>
                <a:spcPct val="16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dirty="0" err="1">
                <a:latin typeface="Khmer OS Siemreap" pitchFamily="2" charset="0"/>
                <a:cs typeface="Khmer OS Siemreap" pitchFamily="2" charset="0"/>
              </a:rPr>
              <a:t>ការរៀបចំផែនការសកម្មភាពប្រែប្រួលអាកាសធាតុ</a:t>
            </a:r>
            <a:r>
              <a:rPr lang="en-US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dirty="0" err="1">
                <a:latin typeface="Khmer OS Siemreap" pitchFamily="2" charset="0"/>
                <a:cs typeface="Khmer OS Siemreap" pitchFamily="2" charset="0"/>
              </a:rPr>
              <a:t>និងការកំណត់ថ្លៃចំណាយសម្រាប់សកម្មភាពនានា</a:t>
            </a:r>
            <a:r>
              <a:rPr lang="en-US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dirty="0" err="1">
                <a:latin typeface="Khmer OS Siemreap" pitchFamily="2" charset="0"/>
                <a:cs typeface="Khmer OS Siemreap" pitchFamily="2" charset="0"/>
              </a:rPr>
              <a:t>គឺជាជំហានបន្ទាប់នៅក្នុងដំណើរការនេះ</a:t>
            </a:r>
            <a:r>
              <a:rPr lang="en-US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dirty="0" err="1"/>
              <a:t>ដើម្បីប្រតិបត្តិការយុទ្ធសាស្រ្តនេះ</a:t>
            </a:r>
            <a:endParaRPr lang="en-US" dirty="0"/>
          </a:p>
          <a:p>
            <a:pPr>
              <a:lnSpc>
                <a:spcPct val="16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dirty="0" err="1">
                <a:latin typeface="Khmer OS Siemreap" pitchFamily="2" charset="0"/>
                <a:cs typeface="Khmer OS Siemreap" pitchFamily="2" charset="0"/>
              </a:rPr>
              <a:t>គណៈរដ្ឋមន្រ្តីបានផ្តល់តារាងមាតិកាសម្រាប់ការរៀបចំគោលនយោបាយ</a:t>
            </a:r>
            <a:r>
              <a:rPr lang="en-US" dirty="0"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en-US" dirty="0" err="1">
                <a:latin typeface="Khmer OS Siemreap" pitchFamily="2" charset="0"/>
                <a:cs typeface="Khmer OS Siemreap" pitchFamily="2" charset="0"/>
              </a:rPr>
              <a:t>ផែនការយុទ្ធសាស្រ្ត</a:t>
            </a:r>
            <a:r>
              <a:rPr lang="en-US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dirty="0" err="1"/>
              <a:t>និងផែនការសកម្មភាព</a:t>
            </a:r>
            <a:endParaRPr lang="en-US" dirty="0"/>
          </a:p>
          <a:p>
            <a:pPr>
              <a:lnSpc>
                <a:spcPct val="16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dirty="0" err="1">
                <a:latin typeface="Khmer OS Siemreap" pitchFamily="2" charset="0"/>
                <a:cs typeface="Khmer OS Siemreap" pitchFamily="2" charset="0"/>
              </a:rPr>
              <a:t>ផ្អែកលើដំណើរការកសាងផែនការយុទ្ធសាស្រ្ត</a:t>
            </a:r>
            <a:r>
              <a:rPr lang="en-US" dirty="0"/>
              <a:t> </a:t>
            </a:r>
            <a:r>
              <a:rPr lang="en-US" dirty="0" err="1">
                <a:latin typeface="Khmer OS Siemreap" pitchFamily="2" charset="0"/>
                <a:cs typeface="Khmer OS Siemreap" pitchFamily="2" charset="0"/>
              </a:rPr>
              <a:t>នាយកដ្ឋានប្រែប្រួលអាកាសធាតុ</a:t>
            </a:r>
            <a:r>
              <a:rPr lang="en-US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dirty="0" err="1">
                <a:latin typeface="Khmer OS Siemreap" pitchFamily="2" charset="0"/>
                <a:cs typeface="Khmer OS Siemreap" pitchFamily="2" charset="0"/>
              </a:rPr>
              <a:t>នឹងផ្តល់ការណែនាំ</a:t>
            </a:r>
            <a:r>
              <a:rPr lang="en-US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dirty="0" err="1">
                <a:latin typeface="Khmer OS Siemreap" pitchFamily="2" charset="0"/>
                <a:cs typeface="Khmer OS Siemreap" pitchFamily="2" charset="0"/>
              </a:rPr>
              <a:t>និងការគាំទ្រដល់ការកសាងផែនការ</a:t>
            </a:r>
            <a:r>
              <a:rPr lang="en-US" dirty="0" err="1" smtClean="0"/>
              <a:t>សកម្មភាព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200" b="0" dirty="0">
                <a:solidFill>
                  <a:schemeClr val="tx2"/>
                </a:solidFill>
                <a:latin typeface="Khmer OS Muol Light" pitchFamily="2" charset="0"/>
                <a:cs typeface="Khmer OS Muol Light" pitchFamily="2" charset="0"/>
              </a:rPr>
              <a:t>មាតិកាផ្តល់ដោយគណៈរដ្ឋមន្រ្តី</a:t>
            </a:r>
            <a:endParaRPr lang="en-US" sz="22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3404"/>
            <a:ext cx="6477000" cy="529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0" dirty="0">
                <a:solidFill>
                  <a:schemeClr val="tx2"/>
                </a:solidFill>
                <a:latin typeface="Khmer OS Muol Light" pitchFamily="2" charset="0"/>
                <a:cs typeface="Khmer OS Muol Light" pitchFamily="2" charset="0"/>
              </a:rPr>
              <a:t>វិធានសម្រាប់ដំណើរការកសាងផែនការសកម្មភាព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1900" dirty="0"/>
              <a:t>ផែនការសកម្មភាពប្រែប្រួលអាកាសធាតុមិនមែនជាសកម្ម​</a:t>
            </a:r>
            <a:r>
              <a:rPr lang="en-US" sz="1900" dirty="0" err="1"/>
              <a:t>ភាពដាច់ដោយឡែកឡើយ</a:t>
            </a:r>
            <a:endParaRPr lang="en-US" sz="1900" dirty="0"/>
          </a:p>
          <a:p>
            <a:pPr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ca-ES" sz="1900" dirty="0"/>
              <a:t>បានបញ្ចូលសកម្មភាពជាទៀងទាត់ដែលអនុវត្តដោយក្រសួងពាក់ព័ន្ធនានា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ca-ES" sz="1900" dirty="0"/>
              <a:t>ធ្វើការជិតស្និទ្ធជាមួយនាយកដ្ឋានផែនការនៃក្រសួងនានា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ca-ES" sz="1900" dirty="0"/>
              <a:t>បញ្ចូលផែនការសកម្មភាពប្រែប្រួលអាកាសធាតុទៅក្នុងផែនការវិនិយោគសាធារណៈ ថវិកា ផែនការយុទ្ធសាស្រ្ត និងផែនការការងារប្រចាំឆ្នាំជាប្រក្រតីរបស់ក្រសួងពាក់ព័ន្ធ</a:t>
            </a:r>
            <a:endParaRPr lang="en-US" sz="1900" dirty="0"/>
          </a:p>
          <a:p>
            <a:pPr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1900" dirty="0" err="1"/>
              <a:t>កសាងសមត្ថភាពនៃវិស័យនានាដើម្បីឲ្យប្រាកដថា</a:t>
            </a:r>
            <a:r>
              <a:rPr lang="en-US" sz="1900" dirty="0"/>
              <a:t> </a:t>
            </a:r>
            <a:r>
              <a:rPr lang="en-US" sz="1900" dirty="0" err="1"/>
              <a:t>ការប្រែប្រួលអាកាសធាតុ</a:t>
            </a:r>
            <a:r>
              <a:rPr lang="en-US" sz="1900" dirty="0"/>
              <a:t> ត្រូវបានគិតគូរជាលក្ខណៈប្រព័ន្ធនៅក្នុងការកសាងផែនការគម្រោងនានាទៅអនាគត (</a:t>
            </a:r>
            <a:r>
              <a:rPr lang="en-US" sz="1900" dirty="0" err="1"/>
              <a:t>ដូចជា</a:t>
            </a:r>
            <a:r>
              <a:rPr lang="en-US" sz="1900" dirty="0"/>
              <a:t> </a:t>
            </a:r>
            <a:r>
              <a:rPr lang="en-US" sz="1900" dirty="0" err="1"/>
              <a:t>តាមរយៈ</a:t>
            </a:r>
            <a:r>
              <a:rPr lang="en-US" sz="1900" dirty="0" err="1" smtClean="0"/>
              <a:t>នីតិ</a:t>
            </a:r>
            <a:r>
              <a:rPr lang="km-KH" sz="2200" dirty="0" smtClean="0"/>
              <a:t>វិ</a:t>
            </a:r>
            <a:r>
              <a:rPr lang="en-US" sz="1900" dirty="0" err="1" smtClean="0"/>
              <a:t>ធី</a:t>
            </a:r>
            <a:r>
              <a:rPr lang="en-US" sz="1900" dirty="0" err="1"/>
              <a:t>ជ្រើសរើសយកគម្រោងប្រែប្រួលអាកាសធាតុ</a:t>
            </a:r>
            <a:r>
              <a:rPr lang="en-US" sz="1900" dirty="0" err="1" smtClean="0"/>
              <a:t>ទៅ</a:t>
            </a:r>
            <a:r>
              <a:rPr lang="km-KH" sz="1900" dirty="0" smtClean="0"/>
              <a:t>ពេល</a:t>
            </a:r>
            <a:r>
              <a:rPr lang="en-US" sz="1900" dirty="0" err="1" smtClean="0"/>
              <a:t>អនាគត</a:t>
            </a:r>
            <a:r>
              <a:rPr lang="en-US" sz="1900" dirty="0" err="1"/>
              <a:t>សម្រាប់ការគាំទ្រមូលនិធិ</a:t>
            </a:r>
            <a:r>
              <a:rPr lang="en-US" sz="1900" dirty="0"/>
              <a:t>)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1900" dirty="0" err="1"/>
              <a:t>អ្នកពាក់ព័ន្ធនានាបានចូលរួមនៅក្នុងដំណើរការ</a:t>
            </a:r>
            <a:r>
              <a:rPr lang="en-US" sz="1900" dirty="0" err="1" smtClean="0"/>
              <a:t>នេះ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223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0" dirty="0">
                <a:solidFill>
                  <a:schemeClr val="tx2"/>
                </a:solidFill>
                <a:latin typeface="Khmer OS Muol Light" pitchFamily="2" charset="0"/>
                <a:cs typeface="Khmer OS Muol Light" pitchFamily="2" charset="0"/>
              </a:rPr>
              <a:t>រចនាសម្ព័ន្ធនៃដំណើរការ</a:t>
            </a:r>
            <a:endParaRPr lang="en-US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" y="701914"/>
            <a:ext cx="9067800" cy="57987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596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>
                <a:solidFill>
                  <a:schemeClr val="tx2"/>
                </a:solidFill>
              </a:rPr>
              <a:t>ផ្នែកសំខាន់ៗនៃផែនការសកម្មភាព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យុទ្ធសាស្រ្ត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ផែនការសកម្មភាព</a:t>
            </a:r>
            <a:endParaRPr lang="en-US" dirty="0"/>
          </a:p>
          <a:p>
            <a:pPr marL="914400" lvl="1" indent="-514350">
              <a:buFont typeface="+mj-lt"/>
              <a:buAutoNum type="romanLcPeriod"/>
            </a:pPr>
            <a:r>
              <a:rPr lang="en-US" sz="1600" dirty="0" err="1"/>
              <a:t>បរិយាយសង្ខេបវិសាលភាពនៃផែនការ</a:t>
            </a:r>
            <a:endParaRPr lang="en-US" sz="1600" dirty="0"/>
          </a:p>
          <a:p>
            <a:pPr marL="914400" lvl="1" indent="-514350">
              <a:buFont typeface="+mj-lt"/>
              <a:buAutoNum type="romanLcPeriod"/>
            </a:pPr>
            <a:r>
              <a:rPr lang="en-US" sz="1600" dirty="0" err="1"/>
              <a:t>តារាងអនុវត្តការងារ</a:t>
            </a:r>
            <a:endParaRPr lang="en-US" sz="1600" dirty="0"/>
          </a:p>
          <a:p>
            <a:pPr marL="914400" lvl="1" indent="-514350">
              <a:buFont typeface="+mj-lt"/>
              <a:buAutoNum type="romanLcPeriod"/>
            </a:pPr>
            <a:r>
              <a:rPr lang="en-US" sz="1600" dirty="0" err="1"/>
              <a:t>ផលប្រយោជន៍រំពឹងទុកពីការអនុវត្តផែនការសកម្មភាពនេះ</a:t>
            </a:r>
            <a:endParaRPr lang="en-US" sz="1600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ការគ្រប់គ្រង</a:t>
            </a:r>
            <a:r>
              <a:rPr lang="en-US" dirty="0"/>
              <a:t> </a:t>
            </a:r>
            <a:r>
              <a:rPr lang="en-US" dirty="0" err="1"/>
              <a:t>និងយន្តការហិរញ្ញប្បទាន</a:t>
            </a:r>
            <a:endParaRPr lang="en-US" dirty="0"/>
          </a:p>
          <a:p>
            <a:pPr marL="914400" lvl="1" indent="-514350">
              <a:buFont typeface="+mj-lt"/>
              <a:buAutoNum type="romanLcPeriod"/>
            </a:pPr>
            <a:r>
              <a:rPr lang="en-US" sz="1600" dirty="0" err="1"/>
              <a:t>ការវិភាគអំពីការគ្រប់គ្រង</a:t>
            </a:r>
            <a:r>
              <a:rPr lang="en-US" sz="1600" dirty="0"/>
              <a:t> </a:t>
            </a:r>
            <a:r>
              <a:rPr lang="en-US" sz="1600" dirty="0" err="1"/>
              <a:t>និងយន្តការហិរញ្ញប្បទានដែលមានស្រាប</a:t>
            </a:r>
            <a:r>
              <a:rPr lang="en-US" sz="1600" dirty="0"/>
              <a:t>់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1600" dirty="0" err="1"/>
              <a:t>ការវិភាគអំពីប្រភព</a:t>
            </a:r>
            <a:r>
              <a:rPr lang="en-US" sz="1600" dirty="0"/>
              <a:t> </a:t>
            </a:r>
            <a:r>
              <a:rPr lang="en-US" sz="1600" dirty="0" err="1"/>
              <a:t>និងទំហំហិរញ្ញវត្ថុដែលអាចមានសម្រាប់សកម្មភាពប្រែប្រួលអាកាសធាតុ</a:t>
            </a:r>
            <a:endParaRPr lang="en-US" sz="1600" dirty="0"/>
          </a:p>
          <a:p>
            <a:pPr marL="914400" lvl="1" indent="-514350">
              <a:buFont typeface="+mj-lt"/>
              <a:buAutoNum type="romanLcPeriod"/>
            </a:pPr>
            <a:r>
              <a:rPr lang="en-US" sz="1600" dirty="0" err="1"/>
              <a:t>ការបញ្រ្ជាបនៅក្នុងការគ្រប់គ្រង</a:t>
            </a:r>
            <a:r>
              <a:rPr lang="en-US" sz="1600" dirty="0"/>
              <a:t> </a:t>
            </a:r>
            <a:r>
              <a:rPr lang="en-US" sz="1600" dirty="0" err="1"/>
              <a:t>និងយន្តការហិរញ្ញប្បទាន</a:t>
            </a:r>
            <a:endParaRPr lang="en-US" sz="1600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ការពិនិត្យតាមដាន</a:t>
            </a:r>
            <a:r>
              <a:rPr lang="en-US" dirty="0"/>
              <a:t> </a:t>
            </a:r>
            <a:r>
              <a:rPr lang="en-US" dirty="0" err="1"/>
              <a:t>និងវាយតម្លៃ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កាលវិភាគសម្រាប់រៀបចំសេចក្តីព្រាងច្បាប</a:t>
            </a:r>
            <a:r>
              <a:rPr lang="en-US" dirty="0"/>
              <a:t>់ </a:t>
            </a:r>
            <a:r>
              <a:rPr lang="en-US" dirty="0" err="1"/>
              <a:t>លិខិតបទដ្ឋានគតិ</a:t>
            </a:r>
            <a:r>
              <a:rPr lang="en-US" dirty="0" err="1" smtClean="0"/>
              <a:t>យុត្តិ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62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>
                <a:solidFill>
                  <a:schemeClr val="tx2"/>
                </a:solidFill>
              </a:rPr>
              <a:t>ការគាំទ្រពីនាយកដ្ឋានប្រែប្រួលអាកាសធាតុ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ការគាំទ្រពីរបែបដែលនឹងផ្តល់ឲ្យក្រសួងពាក់ព័ន្ធ៖</a:t>
            </a:r>
          </a:p>
          <a:p>
            <a:pPr marL="514350" indent="-514350">
              <a:buAutoNum type="alphaLcParenR"/>
            </a:pPr>
            <a:r>
              <a:rPr lang="en-US" sz="2000" dirty="0" err="1"/>
              <a:t>ការគាំទ្រជាសាច់ប្រាក</a:t>
            </a:r>
            <a:r>
              <a:rPr lang="en-US" sz="2000" dirty="0"/>
              <a:t>់៖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dirty="0" err="1"/>
              <a:t>ការសម្របសម្រួលជារួមលើកិច្ចការនេះ</a:t>
            </a:r>
            <a:r>
              <a:rPr lang="en-US" dirty="0"/>
              <a:t> (</a:t>
            </a:r>
            <a:r>
              <a:rPr lang="en-US" dirty="0" err="1"/>
              <a:t>ដូចជា</a:t>
            </a:r>
            <a:r>
              <a:rPr lang="en-US" dirty="0"/>
              <a:t> </a:t>
            </a:r>
            <a:r>
              <a:rPr lang="en-US" dirty="0" err="1"/>
              <a:t>ការប្រជុំផ្ទៃក្នុង</a:t>
            </a:r>
            <a:r>
              <a:rPr lang="en-US" dirty="0"/>
              <a:t> </a:t>
            </a:r>
            <a:r>
              <a:rPr lang="en-US" dirty="0" err="1"/>
              <a:t>ការពិគ្រោះយោបល់ជាមួយអ្នកពាក់ព័ន្ធនានា។ល</a:t>
            </a:r>
            <a:r>
              <a:rPr lang="en-US" dirty="0"/>
              <a:t>។)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dirty="0" err="1"/>
              <a:t>ការរៀបចំសេចក្តីព្រាងផែនការសកម្មភាព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sz="2000" dirty="0" err="1"/>
              <a:t>ការគាំទ្រមិនមែនសាច់ប្រាក</a:t>
            </a:r>
            <a:r>
              <a:rPr lang="en-US" sz="2000" dirty="0"/>
              <a:t>់ (</a:t>
            </a:r>
            <a:r>
              <a:rPr lang="en-US" sz="2000" dirty="0" err="1"/>
              <a:t>ជំនាញការបច្ចេកទេស</a:t>
            </a:r>
            <a:r>
              <a:rPr lang="en-US" sz="2000" dirty="0"/>
              <a:t>)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dirty="0" err="1"/>
              <a:t>អ្នកជំនាញតាមវិស័យ</a:t>
            </a:r>
            <a:r>
              <a:rPr lang="en-US" dirty="0"/>
              <a:t> (៣)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dirty="0" err="1"/>
              <a:t>អ្នកជំនាញដែលផ្តល់ការគាំទ្រសម្រាប់កិច្ចការអន្តរវិស័យ</a:t>
            </a:r>
            <a:r>
              <a:rPr lang="en-US" dirty="0"/>
              <a:t> (៦) 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dirty="0" err="1"/>
              <a:t>អ្នកជំនាញខាងការពិនិត្យតាមដាន</a:t>
            </a:r>
            <a:r>
              <a:rPr lang="en-US" dirty="0"/>
              <a:t> </a:t>
            </a:r>
            <a:r>
              <a:rPr lang="en-US" dirty="0" err="1"/>
              <a:t>និងវាយតម្លៃ</a:t>
            </a:r>
            <a:r>
              <a:rPr lang="en-US" dirty="0"/>
              <a:t> (១)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dirty="0" err="1"/>
              <a:t>ការគ្រប់គ្រងព័ត៌មាន</a:t>
            </a:r>
            <a:r>
              <a:rPr lang="en-US" dirty="0"/>
              <a:t> </a:t>
            </a:r>
            <a:r>
              <a:rPr lang="en-US" dirty="0" err="1"/>
              <a:t>និងចំណេះដឹង</a:t>
            </a:r>
            <a:r>
              <a:rPr lang="en-US" dirty="0"/>
              <a:t> (១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>
                <a:solidFill>
                  <a:schemeClr val="tx2"/>
                </a:solidFill>
              </a:rPr>
              <a:t>កាលវិភាគសម្រាប់ដំណើរការនេះ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678335"/>
              </p:ext>
            </p:extLst>
          </p:nvPr>
        </p:nvGraphicFramePr>
        <p:xfrm>
          <a:off x="0" y="762001"/>
          <a:ext cx="9144000" cy="617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724"/>
                <a:gridCol w="3074276"/>
              </a:tblGrid>
              <a:tr h="482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ជំហានសំខាន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់ៗ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កាលបរិច្ឆេទគ្រោងទុក</a:t>
                      </a:r>
                      <a:endParaRPr lang="en-US" sz="2000" dirty="0"/>
                    </a:p>
                  </a:txBody>
                  <a:tcPr/>
                </a:tc>
              </a:tr>
              <a:tr h="70180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ការប្រជុំកៀងគរអ្នកចូលរួម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ក្រសួងពាក់ព័ន្ធ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អ្នកជំនាញការ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អ្នកពាក់ព័ន្ធពីខាងក្រៅ។ល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។)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កក្កដា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en-US" sz="2000" baseline="0" dirty="0" smtClean="0"/>
                        <a:t>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សីហា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២០១៣</a:t>
                      </a:r>
                      <a:endParaRPr lang="en-US" sz="2000" dirty="0"/>
                    </a:p>
                  </a:txBody>
                  <a:tcPr/>
                </a:tc>
              </a:tr>
              <a:tr h="114043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ការកំណត់អត្តសញ្ញាណសកម្មភាពសម្រាប់អនុវត្ត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និងចាត់ជាក្រុមដោយប្រើប្រាស់សេណារីយ៉ូអាកាសធាតុ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ហានិភ័យ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km-KH" sz="1400" kern="1200" baseline="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ea typeface="+mn-ea"/>
                          <a:cs typeface="Khmer OS Siemreap" pitchFamily="2" charset="0"/>
                        </a:rPr>
                        <a:t>ផែនការយុទ្ធសាស្រ្តឆ្លើយតបនឹងការប្រែប្រួលអាកាសធាតុ​ នៅតាមក្រសួង-ស្ថាប័ន​ពាក់ព័ន្ធ</a:t>
                      </a:r>
                      <a:r>
                        <a:rPr kumimoji="0" lang="km-KH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m-KH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CCSPs)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។ល។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កក្កដា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en-US" sz="2000" baseline="0" dirty="0" smtClean="0"/>
                        <a:t>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សីហា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២០១៣</a:t>
                      </a:r>
                      <a:endParaRPr lang="en-US" sz="1600" dirty="0"/>
                    </a:p>
                  </a:txBody>
                  <a:tcPr/>
                </a:tc>
              </a:tr>
              <a:tr h="52635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សេណារីយ៉ូហិរញ្ញប្បទានអាកាសធាតុ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កក្កដា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en-US" sz="2000" baseline="0" dirty="0" smtClean="0"/>
                        <a:t>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សីហា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២០១៣</a:t>
                      </a:r>
                      <a:endParaRPr lang="en-US" sz="1600" dirty="0" smtClean="0"/>
                    </a:p>
                  </a:txBody>
                  <a:tcPr/>
                </a:tc>
              </a:tr>
              <a:tr h="43862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ការវិភាគស្ថាប័ន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និងការចាត់ជាអាទិភាព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សីហា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- </a:t>
                      </a:r>
                      <a:r>
                        <a:rPr lang="ca-E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 កញ្ញា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២០១៣</a:t>
                      </a:r>
                      <a:endParaRPr lang="en-US" sz="1600" dirty="0" smtClean="0"/>
                    </a:p>
                  </a:txBody>
                  <a:tcPr/>
                </a:tc>
              </a:tr>
              <a:tr h="87725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ការរៀបចំសេចក្តីព្រាង</a:t>
                      </a:r>
                      <a:r>
                        <a:rPr lang="en-US" sz="1800" dirty="0" smtClean="0"/>
                        <a:t> </a:t>
                      </a:r>
                      <a:r>
                        <a:rPr lang="km-KH" sz="1400" kern="12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ea typeface="+mn-ea"/>
                          <a:cs typeface="Khmer OS Siemreap" pitchFamily="2" charset="0"/>
                        </a:rPr>
                        <a:t>ផែនការសកម្មភាពឆ្លើយតបនឹងការប្រែប្រួលអាកាសធាតុនៅតាមក្រសួង-ស្ថាប័នពាក់ព័ន្ធ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ea typeface="+mn-ea"/>
                          <a:cs typeface="Khmer OS Siemreap" pitchFamily="2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(CCAP)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 - ៣</a:t>
                      </a:r>
                      <a:r>
                        <a:rPr lang="ca-E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០ កញ្ញា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២០១៣</a:t>
                      </a:r>
                      <a:endParaRPr lang="en-US" sz="2000" dirty="0"/>
                    </a:p>
                  </a:txBody>
                  <a:tcPr/>
                </a:tc>
              </a:tr>
              <a:tr h="87725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ការពិនិត្យផ្នែកបច្ចេកទេសដោយ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km-KH" sz="1400" kern="12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ea typeface="+mn-ea"/>
                          <a:cs typeface="Khmer OS Siemreap" pitchFamily="2" charset="0"/>
                        </a:rPr>
                        <a:t>នាយកដ្ឋានប្រែប្រួលអាកាសធាតុ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(CCD) </a:t>
                      </a:r>
                      <a:r>
                        <a:rPr lang="en-US" sz="1800" dirty="0" smtClean="0"/>
                        <a:t>&amp; </a:t>
                      </a:r>
                      <a:r>
                        <a:rPr lang="km-KH" sz="1400" kern="12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ea typeface="+mn-ea"/>
                          <a:cs typeface="Khmer OS Siemreap" pitchFamily="2" charset="0"/>
                        </a:rPr>
                        <a:t>គណៈ កម្មាធិការជាតិគ្រប់គ្រងប្រែប្រួល អាកាសធាតុ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ea typeface="+mn-ea"/>
                          <a:cs typeface="Khmer OS Siemreap" pitchFamily="2" charset="0"/>
                        </a:rPr>
                        <a:t>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(NCCC)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១ - </a:t>
                      </a:r>
                      <a:r>
                        <a:rPr lang="ca-E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១៥ តុលា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២០១៣</a:t>
                      </a:r>
                      <a:endParaRPr lang="en-US" sz="1600" dirty="0"/>
                    </a:p>
                  </a:txBody>
                  <a:tcPr/>
                </a:tc>
              </a:tr>
              <a:tr h="46074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សំណៅចុងក្រោយ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និងអនុម័តគាំទ្រដោយក្រសួងពាក់ព័ន្ធ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១៥ - ៣</a:t>
                      </a:r>
                      <a:r>
                        <a:rPr lang="ca-E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១ តុលា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២០១៣</a:t>
                      </a:r>
                      <a:endParaRPr lang="en-US" sz="2000" dirty="0"/>
                    </a:p>
                  </a:txBody>
                  <a:tcPr/>
                </a:tc>
              </a:tr>
              <a:tr h="43862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ca-ES" sz="14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ការប្រកាសដាក់ឲ្យអនុវត្ត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160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វិច្ឆិកា</a:t>
                      </a:r>
                      <a:r>
                        <a:rPr lang="ca-ES" sz="1600" baseline="0" dirty="0" smtClean="0">
                          <a:solidFill>
                            <a:schemeClr val="tx1"/>
                          </a:solidFill>
                          <a:latin typeface="Khmer OS Siemreap" pitchFamily="2" charset="0"/>
                          <a:cs typeface="Khmer OS Siemreap" pitchFamily="2" charset="0"/>
                        </a:rPr>
                        <a:t> ឬ ធ្នូ ២០១៣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3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C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CCCA Presentation Template</Template>
  <TotalTime>4086</TotalTime>
  <Words>973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CCCA Presentation Template</vt:lpstr>
      <vt:lpstr>ការណែនាំសម្រាប់កសាងផែនការសកម្មភាពប្រែប្រួលអាកាសធាតុ  លោក ស៊ុំ ធី  ប្រធាននាយកដ្ឋានប្រែប្រួលអាកាសធាតុ ក្រសួងបរិស្ថាន</vt:lpstr>
      <vt:lpstr>ទម្រង់រួមនៃបទបង្ហាញ</vt:lpstr>
      <vt:lpstr>សារបាន</vt:lpstr>
      <vt:lpstr>មាតិកាផ្តល់ដោយគណៈរដ្ឋមន្រ្តី</vt:lpstr>
      <vt:lpstr>វិធានសម្រាប់ដំណើរការកសាងផែនការសកម្មភាព</vt:lpstr>
      <vt:lpstr>រចនាសម្ព័ន្ធនៃដំណើរការ</vt:lpstr>
      <vt:lpstr>ផ្នែកសំខាន់ៗនៃផែនការសកម្មភាព</vt:lpstr>
      <vt:lpstr>ការគាំទ្រពីនាយកដ្ឋានប្រែប្រួលអាកាសធាតុ</vt:lpstr>
      <vt:lpstr>កាលវិភាគសម្រាប់ដំណើរការនេះ</vt:lpstr>
      <vt:lpstr>លទ្ធផលរំពឹងទុក</vt:lpstr>
      <vt:lpstr>សូមអរគុណ!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Cambodia Climate Change Strategic Plan Development</dc:title>
  <dc:creator>Vuthy</dc:creator>
  <cp:lastModifiedBy>Daravuth Youn</cp:lastModifiedBy>
  <cp:revision>306</cp:revision>
  <dcterms:created xsi:type="dcterms:W3CDTF">2006-08-16T00:00:00Z</dcterms:created>
  <dcterms:modified xsi:type="dcterms:W3CDTF">2013-07-17T03:08:59Z</dcterms:modified>
</cp:coreProperties>
</file>