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608" r:id="rId3"/>
    <p:sldId id="611" r:id="rId4"/>
    <p:sldId id="607" r:id="rId5"/>
    <p:sldId id="609" r:id="rId6"/>
    <p:sldId id="612" r:id="rId7"/>
    <p:sldId id="591" r:id="rId8"/>
    <p:sldId id="598" r:id="rId9"/>
    <p:sldId id="599" r:id="rId10"/>
    <p:sldId id="601" r:id="rId11"/>
    <p:sldId id="583" r:id="rId12"/>
    <p:sldId id="585" r:id="rId13"/>
    <p:sldId id="602" r:id="rId14"/>
    <p:sldId id="596" r:id="rId15"/>
    <p:sldId id="604" r:id="rId16"/>
    <p:sldId id="605" r:id="rId17"/>
    <p:sldId id="606" r:id="rId18"/>
    <p:sldId id="603" r:id="rId19"/>
    <p:sldId id="613" r:id="rId20"/>
    <p:sldId id="610" r:id="rId21"/>
    <p:sldId id="561" r:id="rId22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1C5840"/>
    <a:srgbClr val="996633"/>
    <a:srgbClr val="FFCC00"/>
    <a:srgbClr val="336699"/>
    <a:srgbClr val="003399"/>
    <a:srgbClr val="6699FF"/>
    <a:srgbClr val="3366FF"/>
    <a:srgbClr val="0066CC"/>
    <a:srgbClr val="B9CDE5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5699" autoAdjust="0"/>
  </p:normalViewPr>
  <p:slideViewPr>
    <p:cSldViewPr>
      <p:cViewPr>
        <p:scale>
          <a:sx n="70" d="100"/>
          <a:sy n="70" d="100"/>
        </p:scale>
        <p:origin x="-148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98" y="-84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4479" cy="4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23" y="3"/>
            <a:ext cx="2944479" cy="4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9190"/>
            <a:ext cx="2944479" cy="4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23" y="9429190"/>
            <a:ext cx="2944479" cy="4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258E6D-6335-4549-94B4-7BB3E80672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4479" cy="4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0" tIns="46720" rIns="93440" bIns="46720" numCol="1" anchor="t" anchorCtr="0" compatLnSpc="1">
            <a:prstTxWarp prst="textNoShape">
              <a:avLst/>
            </a:prstTxWarp>
          </a:bodyPr>
          <a:lstStyle>
            <a:lvl1pPr defTabSz="93481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23" y="3"/>
            <a:ext cx="2944479" cy="4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0" tIns="46720" rIns="93440" bIns="46720" numCol="1" anchor="t" anchorCtr="0" compatLnSpc="1">
            <a:prstTxWarp prst="textNoShape">
              <a:avLst/>
            </a:prstTxWarp>
          </a:bodyPr>
          <a:lstStyle>
            <a:lvl1pPr algn="r" defTabSz="93481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6238"/>
            <a:ext cx="5437549" cy="44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0" tIns="46720" rIns="93440" bIns="46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190"/>
            <a:ext cx="2944479" cy="4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0" tIns="46720" rIns="93440" bIns="46720" numCol="1" anchor="b" anchorCtr="0" compatLnSpc="1">
            <a:prstTxWarp prst="textNoShape">
              <a:avLst/>
            </a:prstTxWarp>
          </a:bodyPr>
          <a:lstStyle>
            <a:lvl1pPr defTabSz="93481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23" y="9429190"/>
            <a:ext cx="2944479" cy="4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0" tIns="46720" rIns="93440" bIns="46720" numCol="1" anchor="b" anchorCtr="0" compatLnSpc="1">
            <a:prstTxWarp prst="textNoShape">
              <a:avLst/>
            </a:prstTxWarp>
          </a:bodyPr>
          <a:lstStyle>
            <a:lvl1pPr algn="r" defTabSz="934810">
              <a:defRPr sz="1300"/>
            </a:lvl1pPr>
          </a:lstStyle>
          <a:p>
            <a:pPr>
              <a:defRPr/>
            </a:pPr>
            <a:fld id="{14817D07-AF05-4759-8D7D-DA9A1CD71A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7D07-AF05-4759-8D7D-DA9A1CD71A1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755650" y="3302000"/>
            <a:ext cx="7675563" cy="0"/>
          </a:xfrm>
          <a:prstGeom prst="line">
            <a:avLst/>
          </a:prstGeom>
          <a:noFill/>
          <a:ln w="9525">
            <a:solidFill>
              <a:srgbClr val="D8BC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6913" y="0"/>
            <a:ext cx="7916862" cy="3303588"/>
          </a:xfrm>
          <a:ln/>
        </p:spPr>
        <p:txBody>
          <a:bodyPr lIns="720000" rIns="720000" bIns="180000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6913" y="3300413"/>
            <a:ext cx="7916862" cy="2262187"/>
          </a:xfrm>
          <a:ln algn="ctr"/>
        </p:spPr>
        <p:txBody>
          <a:bodyPr lIns="720000" tIns="252000" rIns="720000" bIns="0"/>
          <a:lstStyle>
            <a:lvl1pPr marL="0" indent="0" algn="ctr">
              <a:spcBef>
                <a:spcPct val="0"/>
              </a:spcBef>
              <a:buFontTx/>
              <a:buNone/>
              <a:defRPr b="0"/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8" name="Picture 4" descr="CCCA-DONORS-LOGO-with-forum-visua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678952"/>
            <a:ext cx="7924800" cy="110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titre présentation | date | réf.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9B8B-CE21-4F48-A2A1-0DC240CDE7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24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24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 | date | réf.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D6B1-E0E2-46CC-9A60-6B452C1262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>
                <a:latin typeface="+mn-lt"/>
              </a:defRPr>
            </a:lvl2pPr>
            <a:lvl3pPr>
              <a:defRPr b="0"/>
            </a:lvl3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A133-2040-4564-BA01-3F4076BA1E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1420-ED8B-4377-9A17-FDFEF892EC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495800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495800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 | date | réf.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8514-46C8-4196-ACA4-CDB09DCA1E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 | date | réf.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F643-C7B5-4027-A8F4-AD18077544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titre présentation | date | réf.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36D8-A735-4A27-AE38-5DADC6E1A9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 | date | réf.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B901B-7D79-4B43-BB9D-1FFD426424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 | date | réf.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E72C-6E65-4D1B-B2E0-2CCEE7F358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 | date | réf.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7E57-36EF-4335-969F-03C5B81996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0"/>
            <a:ext cx="70866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2000" tIns="0" rIns="72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 style du </a:t>
            </a:r>
            <a:r>
              <a:rPr lang="en-US" dirty="0" err="1" smtClean="0"/>
              <a:t>titre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25538"/>
            <a:ext cx="91440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8747125" cy="260350"/>
          </a:xfrm>
          <a:prstGeom prst="rect">
            <a:avLst/>
          </a:prstGeom>
          <a:solidFill>
            <a:srgbClr val="325A46"/>
          </a:solidFill>
          <a:ln w="9525">
            <a:solidFill>
              <a:srgbClr val="325A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C8B47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2375" y="6597650"/>
            <a:ext cx="301625" cy="260350"/>
          </a:xfrm>
          <a:prstGeom prst="rect">
            <a:avLst/>
          </a:prstGeom>
          <a:solidFill>
            <a:srgbClr val="325A46"/>
          </a:solidFill>
          <a:ln w="9525" algn="ctr">
            <a:solidFill>
              <a:srgbClr val="325A46"/>
            </a:solidFill>
            <a:miter lim="800000"/>
            <a:headEnd/>
            <a:tailEnd/>
          </a:ln>
          <a:effectLst/>
        </p:spPr>
        <p:txBody>
          <a:bodyPr vert="horz" wrap="square" lIns="18000" tIns="45720" rIns="3600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C8B478"/>
                </a:solidFill>
                <a:latin typeface="+mn-lt"/>
              </a:defRPr>
            </a:lvl1pPr>
          </a:lstStyle>
          <a:p>
            <a:pPr>
              <a:defRPr/>
            </a:pPr>
            <a:fld id="{21A7D074-F117-4449-9FBE-C12B98E2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3" descr="image00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2739" y="228600"/>
            <a:ext cx="175846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 userDrawn="1"/>
        </p:nvSpPr>
        <p:spPr bwMode="auto">
          <a:xfrm>
            <a:off x="2057400" y="990600"/>
            <a:ext cx="6858000" cy="45720"/>
          </a:xfrm>
          <a:prstGeom prst="line">
            <a:avLst/>
          </a:prstGeom>
          <a:noFill/>
          <a:ln w="9525">
            <a:solidFill>
              <a:srgbClr val="D8BC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25A4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25A4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25A4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25A4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25A4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25A4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25A4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25A4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25A4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25A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6912" y="533400"/>
            <a:ext cx="8142287" cy="2770188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FEEDBACK ON CONCEPT NOTES SUBMITTED UNDER CCCA 2</a:t>
            </a:r>
            <a:r>
              <a:rPr lang="en-US" baseline="30000" dirty="0" smtClean="0"/>
              <a:t>ND</a:t>
            </a:r>
            <a:r>
              <a:rPr lang="en-US" dirty="0" smtClean="0"/>
              <a:t> CALL FOR PROPOSALS</a:t>
            </a:r>
            <a:endParaRPr lang="en-US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6913" y="4114799"/>
            <a:ext cx="7916862" cy="1465263"/>
          </a:xfrm>
          <a:ln/>
        </p:spPr>
        <p:txBody>
          <a:bodyPr/>
          <a:lstStyle/>
          <a:p>
            <a:pPr eaLnBrk="1" hangingPunct="1"/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August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Section 3:	Beneficiaries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5539"/>
            <a:ext cx="8686800" cy="49704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0" dirty="0" smtClean="0"/>
              <a:t>Very top down approach &amp; no consultations with project beneficiaries</a:t>
            </a:r>
          </a:p>
          <a:p>
            <a:pPr>
              <a:buFont typeface="Wingdings" pitchFamily="2" charset="2"/>
              <a:buChar char="§"/>
            </a:pPr>
            <a:endParaRPr lang="en-US" sz="1800" b="0" dirty="0" smtClean="0"/>
          </a:p>
          <a:p>
            <a:pPr>
              <a:buFont typeface="Wingdings" pitchFamily="2" charset="2"/>
              <a:buChar char="§"/>
            </a:pPr>
            <a:r>
              <a:rPr lang="en-US" sz="1800" b="0" dirty="0" smtClean="0"/>
              <a:t>CC is about people- Give the details of the people affected by CC rather than focusing on the fisheries, forests, dams, etc</a:t>
            </a:r>
          </a:p>
          <a:p>
            <a:pPr>
              <a:buFont typeface="Wingdings" pitchFamily="2" charset="2"/>
              <a:buChar char="§"/>
            </a:pPr>
            <a:endParaRPr lang="en-US" sz="1800" b="0" dirty="0" smtClean="0"/>
          </a:p>
          <a:p>
            <a:pPr>
              <a:buFont typeface="Wingdings" pitchFamily="2" charset="2"/>
              <a:buChar char="§"/>
            </a:pPr>
            <a:r>
              <a:rPr lang="en-US" sz="1800" b="0" dirty="0" smtClean="0"/>
              <a:t>Details of the project beneficiaries should also be provided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Who are the communities being targeted? Men, women, children, the elderly, ethnic minorities?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What challenges are these beneficiaries facing with regard to CC?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In case of </a:t>
            </a:r>
            <a:r>
              <a:rPr lang="en-US" sz="1800" dirty="0" err="1" smtClean="0"/>
              <a:t>gov’t</a:t>
            </a:r>
            <a:r>
              <a:rPr lang="en-US" sz="1800" dirty="0" smtClean="0"/>
              <a:t> officials/local authorities:  What are the CC adaptation gaps facing the local authorities?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How will the project develop their capacity?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b="0" dirty="0" smtClean="0"/>
              <a:t>CC related details of the provinces to be targeted should be given and the reasons why it is important to implement the project there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Section 4:Proposed Activities + Demonstration of CC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5539"/>
            <a:ext cx="8610600" cy="5122862"/>
          </a:xfrm>
        </p:spPr>
        <p:txBody>
          <a:bodyPr/>
          <a:lstStyle/>
          <a:p>
            <a:r>
              <a:rPr lang="en-US" sz="1800" b="0" dirty="0" smtClean="0"/>
              <a:t>Activities too generic </a:t>
            </a:r>
          </a:p>
          <a:p>
            <a:pPr lvl="1"/>
            <a:r>
              <a:rPr lang="en-US" b="0" dirty="0" smtClean="0"/>
              <a:t>Normal development project activities with </a:t>
            </a:r>
            <a:r>
              <a:rPr lang="en-US" dirty="0" smtClean="0"/>
              <a:t>CC</a:t>
            </a:r>
            <a:r>
              <a:rPr lang="en-US" b="0" dirty="0" smtClean="0"/>
              <a:t> as an add-on e.g. agriculture; irrigation infrastructures; community forestry/fisheries</a:t>
            </a:r>
          </a:p>
          <a:p>
            <a:r>
              <a:rPr lang="en-US" sz="1800" b="0" dirty="0" smtClean="0"/>
              <a:t>Project ideas based on existing structures &amp; the mandate of the applicant rather than on CC related challenges faced by communities </a:t>
            </a:r>
          </a:p>
          <a:p>
            <a:r>
              <a:rPr lang="en-US" sz="1800" b="0" dirty="0" smtClean="0"/>
              <a:t>Trying to solve all Cambodia’s development issues:</a:t>
            </a:r>
          </a:p>
          <a:p>
            <a:pPr lvl="1"/>
            <a:r>
              <a:rPr lang="en-US" b="0" dirty="0" smtClean="0"/>
              <a:t> land-use management, water resources, </a:t>
            </a:r>
            <a:r>
              <a:rPr lang="en-US" dirty="0" smtClean="0"/>
              <a:t>livestock</a:t>
            </a:r>
            <a:r>
              <a:rPr lang="en-US" b="0" dirty="0" smtClean="0"/>
              <a:t>, community development, research, CC education, agricultural techniques etc. </a:t>
            </a:r>
          </a:p>
          <a:p>
            <a:pPr lvl="1"/>
            <a:r>
              <a:rPr lang="en-US" b="0" dirty="0" smtClean="0"/>
              <a:t>The activities should be based on CC problems and project objectives </a:t>
            </a:r>
          </a:p>
          <a:p>
            <a:r>
              <a:rPr lang="en-US" sz="1800" b="0" dirty="0" smtClean="0"/>
              <a:t>Disregard of core/systematic issues faced in the sectors</a:t>
            </a:r>
          </a:p>
          <a:p>
            <a:pPr lvl="1"/>
            <a:r>
              <a:rPr lang="en-US" b="0" dirty="0" smtClean="0"/>
              <a:t>illegal fishing in community fisheries; </a:t>
            </a:r>
          </a:p>
          <a:p>
            <a:pPr lvl="1"/>
            <a:r>
              <a:rPr lang="en-US" b="0" dirty="0" smtClean="0"/>
              <a:t>illegal logging in forests, </a:t>
            </a:r>
          </a:p>
          <a:p>
            <a:pPr lvl="1"/>
            <a:r>
              <a:rPr lang="en-US" b="0" dirty="0" smtClean="0"/>
              <a:t>maintenance of irrigation systems</a:t>
            </a:r>
          </a:p>
          <a:p>
            <a:pPr lvl="1"/>
            <a:r>
              <a:rPr lang="en-US" b="0" dirty="0" smtClean="0"/>
              <a:t>How will the project deal with them?</a:t>
            </a:r>
          </a:p>
          <a:p>
            <a:r>
              <a:rPr lang="en-US" sz="1800" b="0" dirty="0" smtClean="0"/>
              <a:t>Too much focus on CC needs assessments, research with few demonstrations on adaptation activities. Some of demo activities are too vague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7:	Risk Analysis and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5538"/>
            <a:ext cx="8077200" cy="5275261"/>
          </a:xfrm>
        </p:spPr>
        <p:txBody>
          <a:bodyPr/>
          <a:lstStyle/>
          <a:p>
            <a:r>
              <a:rPr lang="en-US" sz="1800" b="0" dirty="0" smtClean="0"/>
              <a:t>Every project faces potential risks (political, social, economic etc)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Risks identified, but no risk management proposed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Not clear why the highlighted issues  posed a threat to the project. E.g. emigration 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CCCA Trust Fund cannot manage the risks, or the project will address them when they occur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Risks should not only be addressed when they become a reality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Systemic problems mention before- e.g. illegal fishing, maintenance of irrigation systems, illegal logging, law enforcement; economic incentives for communities,  should also be dealt with if the project aims to work in these sectors</a:t>
            </a:r>
          </a:p>
          <a:p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8:	Monitoring and Evaluation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5538"/>
            <a:ext cx="8610600" cy="5275261"/>
          </a:xfrm>
        </p:spPr>
        <p:txBody>
          <a:bodyPr/>
          <a:lstStyle/>
          <a:p>
            <a:r>
              <a:rPr lang="en-US" sz="1800" b="0" dirty="0" smtClean="0"/>
              <a:t>How will the project ensure that the project implementation and progress remain on track</a:t>
            </a:r>
          </a:p>
          <a:p>
            <a:pPr lvl="1"/>
            <a:r>
              <a:rPr lang="en-US" sz="1800" b="0" dirty="0" smtClean="0"/>
              <a:t>M&amp;E relates to progress, quality and impact of project activities and outputs. </a:t>
            </a:r>
          </a:p>
          <a:p>
            <a:pPr lvl="1"/>
            <a:r>
              <a:rPr lang="en-US" sz="1800" b="0" dirty="0" smtClean="0"/>
              <a:t>M&amp;E related to financial expenditure too. Most concept notes did not address financial monitoring</a:t>
            </a:r>
          </a:p>
          <a:p>
            <a:r>
              <a:rPr lang="en-US" sz="1800" b="0" dirty="0" smtClean="0"/>
              <a:t>Show how the  project intends to conduct M&amp;E activities, who will be responsible for monitoring</a:t>
            </a:r>
          </a:p>
          <a:p>
            <a:r>
              <a:rPr lang="en-US" sz="1800" b="0" dirty="0" smtClean="0"/>
              <a:t>CCCA Trust Fund grant </a:t>
            </a:r>
            <a:r>
              <a:rPr lang="en-US" sz="1800" b="0" dirty="0" err="1" smtClean="0"/>
              <a:t>programme</a:t>
            </a:r>
            <a:r>
              <a:rPr lang="en-US" sz="1800" b="0" dirty="0" smtClean="0"/>
              <a:t> is about developing the CC resilience of the targeted communities, </a:t>
            </a:r>
          </a:p>
          <a:p>
            <a:pPr lvl="1"/>
            <a:r>
              <a:rPr lang="en-US" sz="1800" b="0" dirty="0" smtClean="0"/>
              <a:t>how will the beneficiaries participate in the M&amp;E?</a:t>
            </a:r>
          </a:p>
          <a:p>
            <a:r>
              <a:rPr lang="en-US" sz="1800" b="0" dirty="0" smtClean="0"/>
              <a:t>Data and indicators to be used in the M&amp;E should be done during full project formulation.</a:t>
            </a:r>
          </a:p>
          <a:p>
            <a:r>
              <a:rPr lang="en-US" sz="1800" b="0" dirty="0" smtClean="0"/>
              <a:t>Log-frames should also mention social, economic, and institutional indicators. </a:t>
            </a:r>
          </a:p>
          <a:p>
            <a:pPr lvl="1"/>
            <a:r>
              <a:rPr lang="en-US" sz="1800" b="0" dirty="0" smtClean="0"/>
              <a:t>E.g. how will you assess the </a:t>
            </a:r>
            <a:r>
              <a:rPr lang="en-US" sz="1800" b="0" u="sng" dirty="0" smtClean="0"/>
              <a:t>impact</a:t>
            </a:r>
            <a:r>
              <a:rPr lang="en-US" sz="1800" b="0" dirty="0" smtClean="0"/>
              <a:t> of CC trainings on local authorities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9:Management Arrangements &amp;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5538"/>
            <a:ext cx="8686800" cy="5399087"/>
          </a:xfrm>
        </p:spPr>
        <p:txBody>
          <a:bodyPr/>
          <a:lstStyle/>
          <a:p>
            <a:r>
              <a:rPr lang="en-US" sz="2000" b="0" dirty="0" smtClean="0"/>
              <a:t>Management arrangements between the applicants and their partners are not clear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Partners seem to be the main implementers of the project, especially in concept notes from government. </a:t>
            </a:r>
          </a:p>
          <a:p>
            <a:pPr lvl="1"/>
            <a:r>
              <a:rPr lang="en-US" sz="2000" b="0" dirty="0" smtClean="0"/>
              <a:t>The CCCA TF will treat the applicant as the implementer of the project and the focal point for all issues related to the project</a:t>
            </a:r>
          </a:p>
          <a:p>
            <a:pPr lvl="1"/>
            <a:r>
              <a:rPr lang="en-US" sz="2000" b="0" dirty="0" smtClean="0"/>
              <a:t>The same applies to the management and disbursement of project funds</a:t>
            </a:r>
          </a:p>
          <a:p>
            <a:pPr lvl="1"/>
            <a:endParaRPr lang="en-US" sz="2000" b="0" dirty="0" smtClean="0"/>
          </a:p>
          <a:p>
            <a:r>
              <a:rPr lang="en-US" sz="2000" b="0" dirty="0" smtClean="0"/>
              <a:t>Some concept notes have too many partners. As high as 9. </a:t>
            </a:r>
          </a:p>
          <a:p>
            <a:pPr lvl="1"/>
            <a:r>
              <a:rPr lang="en-US" sz="2000" b="0" dirty="0" smtClean="0"/>
              <a:t>in such cases, the project should demonstrate how </a:t>
            </a:r>
            <a:r>
              <a:rPr lang="en-US" sz="2000" dirty="0" smtClean="0"/>
              <a:t>applicant</a:t>
            </a:r>
            <a:r>
              <a:rPr lang="en-US" sz="2000" b="0" dirty="0" smtClean="0"/>
              <a:t> will coordinate so many partners and stakeholders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10&amp;11:Innovation and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5538"/>
            <a:ext cx="8686800" cy="5399087"/>
          </a:xfrm>
        </p:spPr>
        <p:txBody>
          <a:bodyPr/>
          <a:lstStyle/>
          <a:p>
            <a:r>
              <a:rPr lang="en-US" sz="2000" b="0" dirty="0" smtClean="0"/>
              <a:t>No need to reinvent the wheel</a:t>
            </a:r>
          </a:p>
          <a:p>
            <a:pPr lvl="1"/>
            <a:r>
              <a:rPr lang="en-US" sz="1800" dirty="0" smtClean="0"/>
              <a:t>Proposals should take into account of lessons learned, best practices from previous or on-going CC related projects in agriculture, fisheries, forestry, water, etc</a:t>
            </a:r>
          </a:p>
          <a:p>
            <a:pPr lvl="1"/>
            <a:endParaRPr lang="en-US" sz="1800" dirty="0" smtClean="0"/>
          </a:p>
          <a:p>
            <a:r>
              <a:rPr lang="en-US" sz="2000" b="0" dirty="0" smtClean="0"/>
              <a:t>Collaboration with other CC projects in same target areas dealing with similar issues</a:t>
            </a:r>
          </a:p>
          <a:p>
            <a:pPr lvl="1"/>
            <a:r>
              <a:rPr lang="en-US" sz="1800" dirty="0" smtClean="0"/>
              <a:t>Collaboration with on-going projects is encouraged. This is true in Takeo, Prey </a:t>
            </a:r>
            <a:r>
              <a:rPr lang="en-US" sz="1800" dirty="0" err="1" smtClean="0"/>
              <a:t>Veng</a:t>
            </a:r>
            <a:r>
              <a:rPr lang="en-US" sz="1800" dirty="0" smtClean="0"/>
              <a:t> and Kampong </a:t>
            </a:r>
            <a:r>
              <a:rPr lang="en-US" sz="1800" dirty="0" err="1" smtClean="0"/>
              <a:t>Speu</a:t>
            </a:r>
            <a:endParaRPr lang="en-US" sz="1800" dirty="0" smtClean="0"/>
          </a:p>
          <a:p>
            <a:pPr lvl="1"/>
            <a:r>
              <a:rPr lang="en-US" sz="1800" dirty="0" smtClean="0"/>
              <a:t>Proposals should explain the value addition brought by the project</a:t>
            </a:r>
          </a:p>
          <a:p>
            <a:pPr lvl="1"/>
            <a:r>
              <a:rPr lang="en-US" sz="1800" dirty="0" smtClean="0"/>
              <a:t> </a:t>
            </a:r>
          </a:p>
          <a:p>
            <a:r>
              <a:rPr lang="en-US" sz="2000" b="0" dirty="0" smtClean="0"/>
              <a:t>Potential double-dipping</a:t>
            </a:r>
          </a:p>
          <a:p>
            <a:pPr lvl="1"/>
            <a:r>
              <a:rPr lang="en-US" sz="1800" dirty="0" smtClean="0"/>
              <a:t>some applicants are beneficiaries of the UNDP Small Grants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, Forum </a:t>
            </a:r>
            <a:r>
              <a:rPr lang="en-US" sz="1800" dirty="0" err="1" smtClean="0"/>
              <a:t>Syd</a:t>
            </a:r>
            <a:r>
              <a:rPr lang="en-US" sz="1800" dirty="0" smtClean="0"/>
              <a:t>, also funded by </a:t>
            </a:r>
            <a:r>
              <a:rPr lang="en-US" sz="1800" dirty="0" err="1" smtClean="0"/>
              <a:t>Sida</a:t>
            </a:r>
            <a:endParaRPr lang="en-US" sz="1800" dirty="0" smtClean="0"/>
          </a:p>
          <a:p>
            <a:pPr lvl="1"/>
            <a:r>
              <a:rPr lang="en-US" sz="1800" dirty="0" smtClean="0"/>
              <a:t>Draw lessons learned from the SGP/Forum </a:t>
            </a:r>
            <a:r>
              <a:rPr lang="en-US" sz="1800" dirty="0" err="1" smtClean="0"/>
              <a:t>Syd</a:t>
            </a:r>
            <a:r>
              <a:rPr lang="en-US" sz="1800" dirty="0" smtClean="0"/>
              <a:t> projects</a:t>
            </a:r>
          </a:p>
          <a:p>
            <a:pPr lvl="1"/>
            <a:r>
              <a:rPr lang="en-US" sz="1800" dirty="0" smtClean="0"/>
              <a:t>Replication of the same activities as those under SGP/Forum </a:t>
            </a:r>
            <a:r>
              <a:rPr lang="en-US" sz="1800" dirty="0" err="1" smtClean="0"/>
              <a:t>Syd</a:t>
            </a:r>
            <a:r>
              <a:rPr lang="en-US" sz="1800" dirty="0" smtClean="0"/>
              <a:t>, should be justified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12:	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5538"/>
            <a:ext cx="8763000" cy="5399087"/>
          </a:xfrm>
        </p:spPr>
        <p:txBody>
          <a:bodyPr/>
          <a:lstStyle/>
          <a:p>
            <a:r>
              <a:rPr lang="en-US" sz="1900" b="0" dirty="0" smtClean="0"/>
              <a:t>CC  resilience is about making sure that the livelihoods of communities stay stead regardless of the current or </a:t>
            </a:r>
            <a:r>
              <a:rPr lang="en-US" sz="1900" b="0" u="sng" dirty="0" smtClean="0"/>
              <a:t>future</a:t>
            </a:r>
            <a:r>
              <a:rPr lang="en-US" sz="1900" b="0" dirty="0" smtClean="0"/>
              <a:t> changes in the climate</a:t>
            </a:r>
          </a:p>
          <a:p>
            <a:endParaRPr lang="en-US" sz="1900" b="0" dirty="0" smtClean="0"/>
          </a:p>
          <a:p>
            <a:r>
              <a:rPr lang="en-US" sz="1900" b="0" dirty="0" smtClean="0"/>
              <a:t>Put mechanisms, which will ensure that the impact of project activities will continue  beyond the completion of the project</a:t>
            </a:r>
          </a:p>
          <a:p>
            <a:endParaRPr lang="en-US" sz="1800" b="0" dirty="0" smtClean="0"/>
          </a:p>
          <a:p>
            <a:r>
              <a:rPr lang="en-US" sz="2000" b="0" dirty="0" smtClean="0"/>
              <a:t>Irrigation projects need to demonstrate </a:t>
            </a:r>
          </a:p>
          <a:p>
            <a:pPr lvl="1"/>
            <a:r>
              <a:rPr lang="en-US" sz="1800" b="0" dirty="0" smtClean="0"/>
              <a:t>why the irrigation fell into disrepair in the first place and </a:t>
            </a:r>
          </a:p>
          <a:p>
            <a:pPr lvl="1"/>
            <a:r>
              <a:rPr lang="en-US" sz="1800" b="0" dirty="0" smtClean="0"/>
              <a:t>what will be done by the project to make sure that this does not happen again</a:t>
            </a:r>
          </a:p>
          <a:p>
            <a:pPr lvl="1"/>
            <a:endParaRPr lang="en-US" sz="1800" b="0" dirty="0" smtClean="0"/>
          </a:p>
          <a:p>
            <a:r>
              <a:rPr lang="en-US" sz="2000" b="0" dirty="0" smtClean="0"/>
              <a:t>Registration of local committees does not ensure sustainability</a:t>
            </a:r>
          </a:p>
          <a:p>
            <a:pPr lvl="1"/>
            <a:r>
              <a:rPr lang="en-US" sz="1800" b="0" dirty="0" smtClean="0"/>
              <a:t>unless you can prove that this is the case in your proposal. </a:t>
            </a:r>
          </a:p>
          <a:p>
            <a:pPr lvl="1"/>
            <a:r>
              <a:rPr lang="en-US" sz="1800" b="0" dirty="0" smtClean="0"/>
              <a:t>Other factors such as social, economic and environmental factors, which can also influence sustainability should be considered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Budgets:	Budgets and Co-financing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5538"/>
            <a:ext cx="8839200" cy="5399087"/>
          </a:xfrm>
        </p:spPr>
        <p:txBody>
          <a:bodyPr/>
          <a:lstStyle/>
          <a:p>
            <a:r>
              <a:rPr lang="en-US" sz="1800" b="0" dirty="0" smtClean="0"/>
              <a:t>Contractual services</a:t>
            </a:r>
          </a:p>
          <a:p>
            <a:pPr lvl="1"/>
            <a:r>
              <a:rPr lang="en-US" sz="1800" b="0" dirty="0" smtClean="0"/>
              <a:t>Applicants cannot automatically award contracts to partners without going through a competitive process</a:t>
            </a:r>
          </a:p>
          <a:p>
            <a:pPr lvl="1"/>
            <a:endParaRPr lang="en-US" sz="1800" b="0" dirty="0" smtClean="0"/>
          </a:p>
          <a:p>
            <a:r>
              <a:rPr lang="en-US" sz="1800" b="0" dirty="0" smtClean="0"/>
              <a:t>Management fees for project management cannot be charged</a:t>
            </a:r>
          </a:p>
          <a:p>
            <a:r>
              <a:rPr lang="en-US" sz="1800" b="0" dirty="0" smtClean="0"/>
              <a:t>Highest budget allocation should be on adaptation demonstrations</a:t>
            </a:r>
          </a:p>
          <a:p>
            <a:r>
              <a:rPr lang="en-US" sz="1800" b="0" dirty="0" smtClean="0"/>
              <a:t>The budget for personnel should be minimal- Its assumed that the applicant already has the capacity to implement projects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High budget allocation to travel and workshops. </a:t>
            </a:r>
          </a:p>
          <a:p>
            <a:pPr lvl="1"/>
            <a:r>
              <a:rPr lang="en-US" sz="1800" b="0" dirty="0" smtClean="0"/>
              <a:t>If the project only focuses on training, research and few activities on adaptation experiments, then consider budget reduction</a:t>
            </a:r>
          </a:p>
          <a:p>
            <a:pPr lvl="1"/>
            <a:endParaRPr lang="en-US" sz="1800" b="0" dirty="0" smtClean="0"/>
          </a:p>
          <a:p>
            <a:r>
              <a:rPr lang="en-US" sz="1800" b="0" dirty="0" smtClean="0"/>
              <a:t>Consultants should also be kept to a minimum and only for specific issues, which the applicant does not have the capacity to address.</a:t>
            </a:r>
          </a:p>
          <a:p>
            <a:r>
              <a:rPr lang="en-US" sz="1800" b="0" dirty="0" smtClean="0"/>
              <a:t>Co-financing in kind or cash is expected of all applicants as this demonstrate your commitment to the project</a:t>
            </a:r>
            <a:endParaRPr lang="en-US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 1:	Work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1"/>
          </a:xfrm>
        </p:spPr>
        <p:txBody>
          <a:bodyPr/>
          <a:lstStyle/>
          <a:p>
            <a:r>
              <a:rPr lang="en-US" sz="1800" b="0" dirty="0" smtClean="0"/>
              <a:t>Too many activities, </a:t>
            </a:r>
          </a:p>
          <a:p>
            <a:pPr lvl="1"/>
            <a:r>
              <a:rPr lang="en-US" sz="1800" dirty="0" smtClean="0"/>
              <a:t>Pick and choose what you can do well </a:t>
            </a:r>
          </a:p>
          <a:p>
            <a:pPr lvl="1"/>
            <a:r>
              <a:rPr lang="en-US" sz="1800" b="0" dirty="0" smtClean="0"/>
              <a:t>ensure activities directly contribute to </a:t>
            </a:r>
            <a:r>
              <a:rPr lang="en-US" sz="1800" dirty="0" smtClean="0"/>
              <a:t>CC</a:t>
            </a:r>
            <a:r>
              <a:rPr lang="en-US" sz="1800" b="0" dirty="0" smtClean="0"/>
              <a:t> adaptation &amp;shave off or justify non-CC related activities   </a:t>
            </a:r>
          </a:p>
          <a:p>
            <a:r>
              <a:rPr lang="en-US" sz="1800" b="0" dirty="0" smtClean="0"/>
              <a:t>Be realistic</a:t>
            </a:r>
          </a:p>
          <a:p>
            <a:pPr lvl="1"/>
            <a:r>
              <a:rPr lang="en-US" sz="1800" dirty="0" smtClean="0"/>
              <a:t>all</a:t>
            </a:r>
            <a:r>
              <a:rPr lang="en-US" sz="1800" b="0" dirty="0" smtClean="0"/>
              <a:t> activities to be completed within 15 months. </a:t>
            </a:r>
          </a:p>
          <a:p>
            <a:r>
              <a:rPr lang="en-US" sz="1800" b="0" dirty="0" smtClean="0"/>
              <a:t>Flow of activities should be logical &amp; evenly distributed. </a:t>
            </a:r>
          </a:p>
          <a:p>
            <a:pPr lvl="1"/>
            <a:r>
              <a:rPr lang="en-US" sz="1800" dirty="0" err="1" smtClean="0"/>
              <a:t>e.g</a:t>
            </a:r>
            <a:r>
              <a:rPr lang="en-US" sz="1800" dirty="0" smtClean="0"/>
              <a:t> t</a:t>
            </a:r>
            <a:r>
              <a:rPr lang="en-US" sz="1800" b="0" dirty="0" smtClean="0"/>
              <a:t>rainings of FUWCs in the management of irrigation systems should come before actual irrigation maintenance </a:t>
            </a:r>
          </a:p>
          <a:p>
            <a:r>
              <a:rPr lang="en-US" sz="1800" b="0" dirty="0" smtClean="0"/>
              <a:t>CC vulnerability assessments should preferably be done during project formulation to save time</a:t>
            </a:r>
          </a:p>
          <a:p>
            <a:r>
              <a:rPr lang="en-US" sz="1800" b="0" dirty="0" smtClean="0"/>
              <a:t>Demonstration of CC adaptation measures</a:t>
            </a:r>
          </a:p>
          <a:p>
            <a:pPr marL="742950" lvl="2" indent="-342900">
              <a:buFontTx/>
              <a:buChar char="-"/>
            </a:pPr>
            <a:r>
              <a:rPr lang="en-US" sz="1800" dirty="0" smtClean="0"/>
              <a:t>Details demonstration activities should also be explained.</a:t>
            </a:r>
          </a:p>
          <a:p>
            <a:pPr marL="742950" lvl="2" indent="-342900">
              <a:buFontTx/>
              <a:buChar char="-"/>
            </a:pPr>
            <a:r>
              <a:rPr lang="en-US" sz="1800" dirty="0" smtClean="0"/>
              <a:t>demonstration activities should be linked to CC- </a:t>
            </a:r>
          </a:p>
          <a:p>
            <a:pPr marL="1200150" lvl="3" indent="-342900">
              <a:buFontTx/>
              <a:buChar char="-"/>
            </a:pPr>
            <a:r>
              <a:rPr lang="en-US" sz="1800" dirty="0" err="1" smtClean="0"/>
              <a:t>e,g</a:t>
            </a:r>
            <a:r>
              <a:rPr lang="en-US" sz="1800" dirty="0" smtClean="0"/>
              <a:t>. registration of CFs, artificial insemination etc should be linked to CC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 III- EXPECTATIONS</a:t>
            </a:r>
            <a:endParaRPr lang="en-US" sz="3600" dirty="0"/>
          </a:p>
        </p:txBody>
      </p:sp>
      <p:pic>
        <p:nvPicPr>
          <p:cNvPr id="6" name="Content Placeholder 5" descr="PICT03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536" y="1125538"/>
            <a:ext cx="8118928" cy="53990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2400" dirty="0" smtClean="0"/>
              <a:t>PART I:	General overview of successful 				concept notes</a:t>
            </a:r>
          </a:p>
          <a:p>
            <a:pPr marL="457200" indent="-457200">
              <a:buNone/>
            </a:pPr>
            <a:r>
              <a:rPr lang="en-US" sz="2400" dirty="0" smtClean="0"/>
              <a:t>PART II:	Main weaknesses of submitted 				concept notes</a:t>
            </a:r>
          </a:p>
          <a:p>
            <a:pPr marL="400050">
              <a:buNone/>
            </a:pPr>
            <a:r>
              <a:rPr lang="en-US" sz="2400" dirty="0" smtClean="0"/>
              <a:t>PART III:	Expectations on next grants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ON NEXT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5538"/>
            <a:ext cx="8610600" cy="5399087"/>
          </a:xfrm>
        </p:spPr>
        <p:txBody>
          <a:bodyPr/>
          <a:lstStyle/>
          <a:p>
            <a:r>
              <a:rPr lang="en-US" sz="1800" b="0" dirty="0" smtClean="0"/>
              <a:t>Due to limited availability of funds, approx 12 projects will be awarded grants</a:t>
            </a:r>
          </a:p>
          <a:p>
            <a:r>
              <a:rPr lang="en-US" sz="1800" b="0" dirty="0" smtClean="0"/>
              <a:t>Full project review will be based on:</a:t>
            </a:r>
          </a:p>
          <a:p>
            <a:pPr lvl="1"/>
            <a:r>
              <a:rPr lang="en-US" sz="1800" dirty="0" smtClean="0"/>
              <a:t>completeness of documentation</a:t>
            </a:r>
          </a:p>
          <a:p>
            <a:pPr lvl="1"/>
            <a:r>
              <a:rPr lang="en-US" sz="1800" b="0" dirty="0" smtClean="0"/>
              <a:t>adherence to Annex B requirements</a:t>
            </a:r>
          </a:p>
          <a:p>
            <a:pPr lvl="1"/>
            <a:r>
              <a:rPr lang="en-US" sz="1800" dirty="0" smtClean="0"/>
              <a:t>technical strength of the proposals and taking into account of feedback provided by the Secretariat</a:t>
            </a:r>
          </a:p>
          <a:p>
            <a:pPr lvl="1"/>
            <a:r>
              <a:rPr lang="en-US" sz="1800" dirty="0" smtClean="0"/>
              <a:t>Work plans, activities, budgets etc</a:t>
            </a:r>
          </a:p>
          <a:p>
            <a:r>
              <a:rPr lang="en-US" sz="1800" b="0" dirty="0" smtClean="0"/>
              <a:t>Other issues to be taken into consideration are:</a:t>
            </a:r>
          </a:p>
          <a:p>
            <a:pPr lvl="1"/>
            <a:r>
              <a:rPr lang="en-US" sz="1800" dirty="0" smtClean="0"/>
              <a:t>Sector focused by the project- agric, water etc</a:t>
            </a:r>
          </a:p>
          <a:p>
            <a:pPr lvl="1"/>
            <a:r>
              <a:rPr lang="en-US" sz="1800" b="0" dirty="0" smtClean="0"/>
              <a:t>Scope of the project- gender, governance etc</a:t>
            </a:r>
          </a:p>
          <a:p>
            <a:pPr lvl="1"/>
            <a:r>
              <a:rPr lang="en-US" sz="1800" b="0" dirty="0" smtClean="0"/>
              <a:t>geographic location &amp; the current concentration of CC projects</a:t>
            </a:r>
          </a:p>
          <a:p>
            <a:r>
              <a:rPr lang="en-US" sz="1800" b="0" dirty="0" smtClean="0"/>
              <a:t>Possible reduced funding:</a:t>
            </a:r>
          </a:p>
          <a:p>
            <a:pPr lvl="1"/>
            <a:r>
              <a:rPr lang="en-US" sz="1800" dirty="0" smtClean="0"/>
              <a:t>If the project activities don’t directly relate to CC</a:t>
            </a:r>
          </a:p>
          <a:p>
            <a:pPr lvl="1"/>
            <a:r>
              <a:rPr lang="en-US" sz="1800" dirty="0" smtClean="0"/>
              <a:t>concentration on too few activities- e.g. research, CC awareness</a:t>
            </a:r>
          </a:p>
          <a:p>
            <a:pPr lvl="1"/>
            <a:r>
              <a:rPr lang="en-US" sz="1800" dirty="0" smtClean="0"/>
              <a:t>absorptive capacity of the applicant</a:t>
            </a:r>
          </a:p>
          <a:p>
            <a:pPr lvl="1"/>
            <a:r>
              <a:rPr lang="en-US" sz="1800" b="0" dirty="0" smtClean="0"/>
              <a:t>overlaps with other UNDP/SIDA CC adaptation projects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solidFill>
            <a:srgbClr val="325A46"/>
          </a:solidFill>
        </p:spPr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25538"/>
            <a:ext cx="9144000" cy="5399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>
                <a:solidFill>
                  <a:srgbClr val="1C5840"/>
                </a:solidFill>
                <a:latin typeface="+mj-lt"/>
              </a:rPr>
              <a:t>Thank you!</a:t>
            </a:r>
          </a:p>
          <a:p>
            <a:pPr marL="0" indent="0" algn="ctr">
              <a:buNone/>
            </a:pPr>
            <a:endParaRPr lang="en-US" sz="3000" dirty="0" smtClean="0">
              <a:solidFill>
                <a:srgbClr val="1C5840"/>
              </a:solidFill>
              <a:latin typeface="+mj-lt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1C5840"/>
              </a:solidFill>
              <a:latin typeface="+mj-lt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1C5840"/>
              </a:solidFill>
              <a:latin typeface="+mj-lt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1C5840"/>
              </a:solidFill>
              <a:latin typeface="+mj-lt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1C5840"/>
              </a:solidFill>
              <a:latin typeface="+mj-lt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1C5840"/>
              </a:solidFill>
              <a:latin typeface="+mj-lt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1C584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1C5840"/>
                </a:solidFill>
                <a:latin typeface="+mj-lt"/>
              </a:rPr>
              <a:t>Any questions? </a:t>
            </a:r>
          </a:p>
          <a:p>
            <a:pPr marL="0" indent="0">
              <a:buNone/>
            </a:pPr>
            <a:endParaRPr lang="en-US" sz="2000" b="0" dirty="0" smtClean="0">
              <a:solidFill>
                <a:srgbClr val="1C5840"/>
              </a:solidFill>
              <a:latin typeface="+mj-lt"/>
            </a:endParaRPr>
          </a:p>
          <a:p>
            <a:pPr>
              <a:buFontTx/>
              <a:buNone/>
            </a:pPr>
            <a:endParaRPr lang="en-US" sz="2000" dirty="0">
              <a:solidFill>
                <a:srgbClr val="1C5840"/>
              </a:solidFill>
            </a:endParaRPr>
          </a:p>
        </p:txBody>
      </p:sp>
      <p:pic>
        <p:nvPicPr>
          <p:cNvPr id="10" name="Picture 9" descr="baby-macaque-india_56390_990x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25" y="1904846"/>
            <a:ext cx="4319575" cy="3237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PART I-OVERVIEW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8" name="Content Placeholder 7" descr="PICT0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7091" y="1125538"/>
            <a:ext cx="3589818" cy="5399087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CONCEPT NOTES RECEIVED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396997"/>
          <a:ext cx="6096000" cy="363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846"/>
                <a:gridCol w="2110154"/>
              </a:tblGrid>
              <a:tr h="40357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Type of institution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5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Gov’t</a:t>
                      </a:r>
                      <a:r>
                        <a:rPr lang="en-US" dirty="0" smtClean="0"/>
                        <a:t>- 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035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Gov’t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035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Gov’t</a:t>
                      </a:r>
                      <a:r>
                        <a:rPr lang="en-US" dirty="0" smtClean="0"/>
                        <a:t> University/research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0357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Total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Govt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3578">
                <a:tc>
                  <a:txBody>
                    <a:bodyPr/>
                    <a:lstStyle/>
                    <a:p>
                      <a:r>
                        <a:rPr lang="en-US" dirty="0" smtClean="0"/>
                        <a:t>INGO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03578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03578">
                <a:tc>
                  <a:txBody>
                    <a:bodyPr/>
                    <a:lstStyle/>
                    <a:p>
                      <a:r>
                        <a:rPr lang="en-US" dirty="0" smtClean="0"/>
                        <a:t>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357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Total NGOs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Element of urban bias –most projects concentrated around Phnom Penh- (Takeo, Prey </a:t>
            </a:r>
            <a:r>
              <a:rPr lang="en-US" sz="1800" dirty="0" err="1" smtClean="0"/>
              <a:t>Veng</a:t>
            </a:r>
            <a:r>
              <a:rPr lang="en-US" sz="1800" dirty="0" smtClean="0"/>
              <a:t> and Kampong </a:t>
            </a:r>
            <a:r>
              <a:rPr lang="en-US" sz="1800" dirty="0" err="1" smtClean="0"/>
              <a:t>Speu</a:t>
            </a:r>
            <a:r>
              <a:rPr lang="en-US" sz="1800" dirty="0" smtClean="0"/>
              <a:t>) same as on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grants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447800"/>
          <a:ext cx="66294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741"/>
                <a:gridCol w="2715659"/>
              </a:tblGrid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Areas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No. of concept notes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Irrigation and Agriculture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Disaster</a:t>
                      </a:r>
                      <a:r>
                        <a:rPr lang="en-US" sz="1600" baseline="0" dirty="0" smtClean="0"/>
                        <a:t> Risk Reduction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Fisheries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Forestry/conservation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Governance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 II- WEAKNESSES</a:t>
            </a:r>
            <a:endParaRPr lang="en-US" sz="4000" dirty="0"/>
          </a:p>
        </p:txBody>
      </p:sp>
      <p:pic>
        <p:nvPicPr>
          <p:cNvPr id="6" name="Content Placeholder 5" descr="PICT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0127" y="1125538"/>
            <a:ext cx="7423745" cy="53990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WEAKNESSES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000" b="0" dirty="0" smtClean="0"/>
              <a:t>Section 1:		Problem and Needs Identification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Sections 2,4-6:	Objectives, Outputs and Activities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Section 3:		Beneficiaries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Section 4:		Proposed Activities + Demonstration of climate 			change resilience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Section 7:		Risk Analysis and Mitigation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Section 8:		Monitoring and Evaluation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Section 9:		Management Arrangements and partnerships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Section 10&amp;11:	Innovation and Lessons Learned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Section 12:		Sustainability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 Budget:		Budgets and Co-financing</a:t>
            </a:r>
          </a:p>
          <a:p>
            <a:pPr>
              <a:buFont typeface="+mj-lt"/>
              <a:buAutoNum type="arabicPeriod"/>
            </a:pPr>
            <a:r>
              <a:rPr lang="en-US" sz="2000" b="0" dirty="0" smtClean="0"/>
              <a:t> Attachment 1:	Work plans 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Section 1- Problem Identification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Most difficult for most applicants</a:t>
            </a:r>
          </a:p>
          <a:p>
            <a:pPr lvl="1"/>
            <a:r>
              <a:rPr lang="en-US" sz="2000" dirty="0" smtClean="0"/>
              <a:t>What is the climate change </a:t>
            </a:r>
            <a:r>
              <a:rPr lang="en-US" sz="2000" u="sng" dirty="0" smtClean="0"/>
              <a:t>problem</a:t>
            </a:r>
            <a:r>
              <a:rPr lang="en-US" sz="2000" dirty="0" smtClean="0"/>
              <a:t> the project is aiming to address?</a:t>
            </a:r>
          </a:p>
          <a:p>
            <a:pPr lvl="1"/>
            <a:r>
              <a:rPr lang="en-US" sz="2000" dirty="0" smtClean="0"/>
              <a:t>Why is that issue a priority to Cambodia or the targeted community CCCA</a:t>
            </a:r>
          </a:p>
          <a:p>
            <a:pPr lvl="1"/>
            <a:r>
              <a:rPr lang="en-US" sz="2000" dirty="0" smtClean="0"/>
              <a:t>How will your activities contribute to climate change resilience?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 Most difficult sectors to justify for CC:</a:t>
            </a:r>
          </a:p>
          <a:p>
            <a:pPr lvl="1"/>
            <a:r>
              <a:rPr lang="en-US" sz="2000" dirty="0" smtClean="0"/>
              <a:t>Fisheries/Forestry including community fisheries/forestry- most proposals are normal CF projects</a:t>
            </a:r>
          </a:p>
          <a:p>
            <a:pPr lvl="1"/>
            <a:r>
              <a:rPr lang="en-US" sz="2000" dirty="0" smtClean="0"/>
              <a:t>Irrigation- most proposals are normal irrigation projects rather than climate change </a:t>
            </a:r>
          </a:p>
          <a:p>
            <a:pPr lvl="1"/>
            <a:r>
              <a:rPr lang="en-US" sz="2000" dirty="0" smtClean="0"/>
              <a:t>Research- what is missing on climate change adaptation in Cambodia which will be addressed by proposed researches?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Sections 2,4-6:	Objectives, Outputs and Activities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5539"/>
            <a:ext cx="8458200" cy="48942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Proposed activities delinked from CC problems and objectives of the concept note.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Most objectives were about building climate change resilience. However activities proposed did not show how they contributed to CC adaptation.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Some objectives and activities contribute very well to community fishery management, rural/agricultural development etc, but not to CC adaptation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Problems to be solved, objectives and activities have to be directly linked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  <a:p>
            <a:pPr>
              <a:defRPr/>
            </a:pPr>
            <a:endParaRPr lang="fr-FR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79A133-2040-4564-BA01-3F4076BA1E4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2009">
  <a:themeElements>
    <a:clrScheme name="mode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presentation_2009</Template>
  <TotalTime>13699</TotalTime>
  <Words>1511</Words>
  <Application>Microsoft Office PowerPoint</Application>
  <PresentationFormat>On-screen Show (4:3)</PresentationFormat>
  <Paragraphs>270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presentation_2009</vt:lpstr>
      <vt:lpstr>     FEEDBACK ON CONCEPT NOTES SUBMITTED UNDER CCCA 2ND CALL FOR PROPOSALS</vt:lpstr>
      <vt:lpstr>STRUCTURE OF PRESENTATION</vt:lpstr>
      <vt:lpstr>PART I-OVERVIEW</vt:lpstr>
      <vt:lpstr>OVERVIEW OF CONCEPT NOTES RECEIVED</vt:lpstr>
      <vt:lpstr>FOCUS AREAS</vt:lpstr>
      <vt:lpstr>PART II- WEAKNESSES</vt:lpstr>
      <vt:lpstr>COMMON WEAKNESSES</vt:lpstr>
      <vt:lpstr>Section 1- Problem Identification</vt:lpstr>
      <vt:lpstr>Sections 2,4-6: Objectives, Outputs and Activities</vt:lpstr>
      <vt:lpstr>Section 3: Beneficiaries</vt:lpstr>
      <vt:lpstr>Section 4:Proposed Activities + Demonstration of CC resilience</vt:lpstr>
      <vt:lpstr>Section 7: Risk Analysis and Mitigation</vt:lpstr>
      <vt:lpstr>Section 8: Monitoring and Evaluation </vt:lpstr>
      <vt:lpstr>Section 9:Management Arrangements &amp; Partnerships</vt:lpstr>
      <vt:lpstr>Section 10&amp;11:Innovation and Lessons Learned</vt:lpstr>
      <vt:lpstr>Section 12: Sustainability</vt:lpstr>
      <vt:lpstr>Budgets: Budgets and Co-financing</vt:lpstr>
      <vt:lpstr>Attachment 1: Work plans</vt:lpstr>
      <vt:lpstr>PART III- EXPECTATIONS</vt:lpstr>
      <vt:lpstr>EXPECTATION ON NEXT GRANTS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Caroline GUILBERT</dc:creator>
  <cp:lastModifiedBy>Marina MEN</cp:lastModifiedBy>
  <cp:revision>890</cp:revision>
  <dcterms:created xsi:type="dcterms:W3CDTF">2009-11-05T02:53:31Z</dcterms:created>
  <dcterms:modified xsi:type="dcterms:W3CDTF">2012-08-03T00:55:27Z</dcterms:modified>
</cp:coreProperties>
</file>